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xlsb" ContentType="application/vnd.ms-excel.sheet.binary.macroEnabled.12"/>
  <Default Extension="vml" ContentType="application/vnd.openxmlformats-officedocument.vmlDrawing"/>
  <Default Extension="jpg" ContentType="image/jp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ags/tag2.xml" ContentType="application/vnd.openxmlformats-officedocument.presentationml.tags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tags/tag3.xml" ContentType="application/vnd.openxmlformats-officedocument.presentationml.tags+xml"/>
  <Override PartName="/ppt/notesSlides/notesSlide2.xml" ContentType="application/vnd.openxmlformats-officedocument.presentationml.notesSlide+xml"/>
  <Override PartName="/ppt/tags/tag4.xml" ContentType="application/vnd.openxmlformats-officedocument.presentationml.tags+xml"/>
  <Override PartName="/ppt/notesSlides/notesSlide3.xml" ContentType="application/vnd.openxmlformats-officedocument.presentationml.notesSlide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notesSlides/notesSlide4.xml" ContentType="application/vnd.openxmlformats-officedocument.presentationml.notesSlide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charts/chart1.xml" ContentType="application/vnd.openxmlformats-officedocument.drawingml.chart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charts/chart2.xml" ContentType="application/vnd.openxmlformats-officedocument.drawingml.chart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notesSlides/notesSlide5.xml" ContentType="application/vnd.openxmlformats-officedocument.presentationml.notesSlide+xml"/>
  <Override PartName="/ppt/charts/chart3.xml" ContentType="application/vnd.openxmlformats-officedocument.drawingml.chart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notesSlides/notesSlide6.xml" ContentType="application/vnd.openxmlformats-officedocument.presentationml.notesSlide+xml"/>
  <Override PartName="/ppt/charts/chart6.xml" ContentType="application/vnd.openxmlformats-officedocument.drawingml.chart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notesSlides/notesSlide7.xml" ContentType="application/vnd.openxmlformats-officedocument.presentationml.notesSlide+xml"/>
  <Override PartName="/ppt/charts/chart7.xml" ContentType="application/vnd.openxmlformats-officedocument.drawingml.chart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ppt/tags/tag115.xml" ContentType="application/vnd.openxmlformats-officedocument.presentationml.tags+xml"/>
  <Override PartName="/ppt/tags/tag116.xml" ContentType="application/vnd.openxmlformats-officedocument.presentationml.tags+xml"/>
  <Override PartName="/ppt/tags/tag117.xml" ContentType="application/vnd.openxmlformats-officedocument.presentationml.tags+xml"/>
  <Override PartName="/ppt/tags/tag118.xml" ContentType="application/vnd.openxmlformats-officedocument.presentationml.tags+xml"/>
  <Override PartName="/ppt/tags/tag119.xml" ContentType="application/vnd.openxmlformats-officedocument.presentationml.tags+xml"/>
  <Override PartName="/ppt/tags/tag120.xml" ContentType="application/vnd.openxmlformats-officedocument.presentationml.tags+xml"/>
  <Override PartName="/ppt/notesSlides/notesSlide8.xml" ContentType="application/vnd.openxmlformats-officedocument.presentationml.notesSlide+xml"/>
  <Override PartName="/ppt/charts/chart8.xml" ContentType="application/vnd.openxmlformats-officedocument.drawingml.chart+xml"/>
  <Override PartName="/ppt/tags/tag121.xml" ContentType="application/vnd.openxmlformats-officedocument.presentationml.tags+xml"/>
  <Override PartName="/ppt/tags/tag122.xml" ContentType="application/vnd.openxmlformats-officedocument.presentationml.tags+xml"/>
  <Override PartName="/ppt/tags/tag123.xml" ContentType="application/vnd.openxmlformats-officedocument.presentationml.tags+xml"/>
  <Override PartName="/ppt/tags/tag124.xml" ContentType="application/vnd.openxmlformats-officedocument.presentationml.tags+xml"/>
  <Override PartName="/ppt/tags/tag125.xml" ContentType="application/vnd.openxmlformats-officedocument.presentationml.tags+xml"/>
  <Override PartName="/ppt/tags/tag126.xml" ContentType="application/vnd.openxmlformats-officedocument.presentationml.tags+xml"/>
  <Override PartName="/ppt/tags/tag127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13">
  <p:sldMasterIdLst>
    <p:sldMasterId id="2147483648" r:id="rId1"/>
  </p:sldMasterIdLst>
  <p:notesMasterIdLst>
    <p:notesMasterId r:id="rId20"/>
  </p:notesMasterIdLst>
  <p:handoutMasterIdLst>
    <p:handoutMasterId r:id="rId21"/>
  </p:handoutMasterIdLst>
  <p:sldIdLst>
    <p:sldId id="256" r:id="rId2"/>
    <p:sldId id="392" r:id="rId3"/>
    <p:sldId id="403" r:id="rId4"/>
    <p:sldId id="341" r:id="rId5"/>
    <p:sldId id="419" r:id="rId6"/>
    <p:sldId id="420" r:id="rId7"/>
    <p:sldId id="421" r:id="rId8"/>
    <p:sldId id="422" r:id="rId9"/>
    <p:sldId id="397" r:id="rId10"/>
    <p:sldId id="423" r:id="rId11"/>
    <p:sldId id="393" r:id="rId12"/>
    <p:sldId id="294" r:id="rId13"/>
    <p:sldId id="398" r:id="rId14"/>
    <p:sldId id="433" r:id="rId15"/>
    <p:sldId id="434" r:id="rId16"/>
    <p:sldId id="435" r:id="rId17"/>
    <p:sldId id="436" r:id="rId18"/>
    <p:sldId id="438" r:id="rId19"/>
  </p:sldIdLst>
  <p:sldSz cx="10693400" cy="7562850"/>
  <p:notesSz cx="9926638" cy="6797675"/>
  <p:custDataLst>
    <p:tags r:id="rId22"/>
  </p:custDataLst>
  <p:defaultTextStyle>
    <a:defPPr>
      <a:defRPr lang="pl-PL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654" userDrawn="1">
          <p15:clr>
            <a:srgbClr val="A4A3A4"/>
          </p15:clr>
        </p15:guide>
        <p15:guide id="4" orient="horz" pos="1225" userDrawn="1">
          <p15:clr>
            <a:srgbClr val="A4A3A4"/>
          </p15:clr>
        </p15:guide>
        <p15:guide id="6" pos="533" userDrawn="1">
          <p15:clr>
            <a:srgbClr val="A4A3A4"/>
          </p15:clr>
        </p15:guide>
        <p15:guide id="7" orient="horz" pos="1679" userDrawn="1">
          <p15:clr>
            <a:srgbClr val="A4A3A4"/>
          </p15:clr>
        </p15:guide>
        <p15:guide id="8" pos="5477" userDrawn="1">
          <p15:clr>
            <a:srgbClr val="A4A3A4"/>
          </p15:clr>
        </p15:guide>
        <p15:guide id="9" pos="6203" userDrawn="1">
          <p15:clr>
            <a:srgbClr val="A4A3A4"/>
          </p15:clr>
        </p15:guide>
        <p15:guide id="14" orient="horz" pos="3992" userDrawn="1">
          <p15:clr>
            <a:srgbClr val="A4A3A4"/>
          </p15:clr>
        </p15:guide>
        <p15:guide id="15" orient="horz" pos="50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Lempart Marcin" initials="LM" lastIdx="9" clrIdx="0">
    <p:extLst>
      <p:ext uri="{19B8F6BF-5375-455C-9EA6-DF929625EA0E}">
        <p15:presenceInfo xmlns:p15="http://schemas.microsoft.com/office/powerpoint/2012/main" userId="S-1-5-21-522216382-2247439160-3445271121-76623" providerId="AD"/>
      </p:ext>
    </p:extLst>
  </p:cmAuthor>
  <p:cmAuthor id="2" name="Korolczuk Agnieszka" initials="KA" lastIdx="28" clrIdx="1">
    <p:extLst>
      <p:ext uri="{19B8F6BF-5375-455C-9EA6-DF929625EA0E}">
        <p15:presenceInfo xmlns:p15="http://schemas.microsoft.com/office/powerpoint/2012/main" userId="S-1-5-21-522216382-2247439160-3445271121-80000" providerId="AD"/>
      </p:ext>
    </p:extLst>
  </p:cmAuthor>
  <p:cmAuthor id="3" name="Chmielewska Monika" initials="CM" lastIdx="43" clrIdx="2">
    <p:extLst>
      <p:ext uri="{19B8F6BF-5375-455C-9EA6-DF929625EA0E}">
        <p15:presenceInfo xmlns:p15="http://schemas.microsoft.com/office/powerpoint/2012/main" userId="S-1-5-21-522216382-2247439160-3445271121-11373" providerId="AD"/>
      </p:ext>
    </p:extLst>
  </p:cmAuthor>
  <p:cmAuthor id="4" name="Zadoń Michał" initials="ZM" lastIdx="10" clrIdx="3">
    <p:extLst>
      <p:ext uri="{19B8F6BF-5375-455C-9EA6-DF929625EA0E}">
        <p15:presenceInfo xmlns:p15="http://schemas.microsoft.com/office/powerpoint/2012/main" userId="S-1-5-21-522216382-2247439160-3445271121-72412" providerId="AD"/>
      </p:ext>
    </p:extLst>
  </p:cmAuthor>
  <p:cmAuthor id="5" name="Serwaczak Paweł" initials="SP" lastIdx="5" clrIdx="4">
    <p:extLst>
      <p:ext uri="{19B8F6BF-5375-455C-9EA6-DF929625EA0E}">
        <p15:presenceInfo xmlns:p15="http://schemas.microsoft.com/office/powerpoint/2012/main" userId="S-1-5-21-522216382-2247439160-3445271121-7045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A4D98"/>
    <a:srgbClr val="004F9F"/>
    <a:srgbClr val="0047BF"/>
    <a:srgbClr val="074F9F"/>
    <a:srgbClr val="005BAB"/>
    <a:srgbClr val="555454"/>
    <a:srgbClr val="EDEDED"/>
    <a:srgbClr val="9D9C9C"/>
    <a:srgbClr val="DCE6F2"/>
    <a:srgbClr val="ECF1F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Styl pośredni 2 — ak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D7B26C5-4107-4FEC-AEDC-1716B250A1EF}" styleName="Styl jasny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7E9639D4-E3E2-4D34-9284-5A2195B3D0D7}" styleName="Styl jasny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69012ECD-51FC-41F1-AA8D-1B2483CD663E}" styleName="Styl jasny 2 — Ak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011" autoAdjust="0"/>
    <p:restoredTop sz="94125" autoAdjust="0"/>
  </p:normalViewPr>
  <p:slideViewPr>
    <p:cSldViewPr snapToGrid="0">
      <p:cViewPr varScale="1">
        <p:scale>
          <a:sx n="57" d="100"/>
          <a:sy n="57" d="100"/>
        </p:scale>
        <p:origin x="1004" y="32"/>
      </p:cViewPr>
      <p:guideLst>
        <p:guide orient="horz" pos="2654"/>
        <p:guide orient="horz" pos="1225"/>
        <p:guide pos="533"/>
        <p:guide orient="horz" pos="1679"/>
        <p:guide pos="5477"/>
        <p:guide pos="6203"/>
        <p:guide orient="horz" pos="3992"/>
        <p:guide orient="horz" pos="50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 snapToGrid="0" showGuides="1">
      <p:cViewPr varScale="1">
        <p:scale>
          <a:sx n="72" d="100"/>
          <a:sy n="72" d="100"/>
        </p:scale>
        <p:origin x="1008" y="36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gs" Target="tags/tag1.xml"/><Relationship Id="rId27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Arkusz_binarny_programu_Microsoft_Excel1.xlsb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Arkusz_binarny_programu_Microsoft_Excel2.xlsb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Arkusz_binarny_programu_Microsoft_Excel3.xlsb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Arkusz_binarny_programu_Microsoft_Excel4.xlsb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Arkusz_binarny_programu_Microsoft_Excel5.xlsb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Arkusz_binarny_programu_Microsoft_Excel6.xlsb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Arkusz_binarny_programu_Microsoft_Excel7.xlsb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Arkusz_binarny_programu_Microsoft_Excel8.xlsb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1.1504424778761062E-2"/>
          <c:y val="2.9131652661064426E-2"/>
          <c:w val="0.97699115044247786"/>
          <c:h val="0.94173669467787113"/>
        </c:manualLayout>
      </c:layout>
      <c:barChart>
        <c:barDir val="col"/>
        <c:grouping val="stacked"/>
        <c:varyColors val="0"/>
        <c:ser>
          <c:idx val="0"/>
          <c:order val="0"/>
          <c:spPr>
            <a:solidFill>
              <a:srgbClr val="B1B1B1"/>
            </a:solidFill>
            <a:ln w="3175" algn="ctr">
              <a:solidFill>
                <a:schemeClr val="tx1"/>
              </a:solidFill>
              <a:prstDash val="solid"/>
            </a:ln>
          </c:spPr>
          <c:invertIfNegative val="0"/>
          <c:dLbls>
            <c:dLbl>
              <c:idx val="0"/>
              <c:layout>
                <c:manualLayout>
                  <c:x val="0"/>
                  <c:y val="-1.6806722689075631E-3"/>
                </c:manualLayout>
              </c:layout>
              <c:tx>
                <c:rich>
                  <a:bodyPr wrap="none"/>
                  <a:lstStyle/>
                  <a:p>
                    <a:pPr rtl="0">
                      <a:defRPr sz="14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en-US" dirty="0"/>
                      <a:t>6.9</a:t>
                    </a:r>
                  </a:p>
                </c:rich>
              </c:tx>
              <c:numFmt formatCode="#,##0.0;&quot;-&quot;#,##0.0" sourceLinked="0"/>
              <c:spPr>
                <a:noFill/>
                <a:ln>
                  <a:noFill/>
                </a:ln>
              </c:sp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0-5559-47AC-8B00-24532FD1483F}"/>
                </c:ex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  <c15:layout/>
                </c:ext>
              </c:extLst>
            </c:dLbl>
            <c:dLbl>
              <c:idx val="1"/>
              <c:layout>
                <c:manualLayout>
                  <c:x val="0"/>
                  <c:y val="-2.2408963585434172E-3"/>
                </c:manualLayout>
              </c:layout>
              <c:tx>
                <c:rich>
                  <a:bodyPr wrap="none"/>
                  <a:lstStyle/>
                  <a:p>
                    <a:pPr rtl="0">
                      <a:defRPr sz="14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en-US" dirty="0"/>
                      <a:t>7.7</a:t>
                    </a:r>
                  </a:p>
                </c:rich>
              </c:tx>
              <c:numFmt formatCode="#,##0.0;&quot;-&quot;#,##0.0" sourceLinked="0"/>
              <c:spPr>
                <a:noFill/>
                <a:ln>
                  <a:noFill/>
                </a:ln>
              </c:sp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1-5559-47AC-8B00-24532FD1483F}"/>
                </c:ex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  <c15:layout/>
                </c:ext>
              </c:extLst>
            </c:dLbl>
            <c:dLbl>
              <c:idx val="2"/>
              <c:layout>
                <c:manualLayout>
                  <c:x val="0"/>
                  <c:y val="-1.6806722689075631E-3"/>
                </c:manualLayout>
              </c:layout>
              <c:tx>
                <c:rich>
                  <a:bodyPr wrap="none"/>
                  <a:lstStyle/>
                  <a:p>
                    <a:pPr rtl="0">
                      <a:defRPr sz="14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en-US" dirty="0"/>
                      <a:t>7.1</a:t>
                    </a:r>
                  </a:p>
                </c:rich>
              </c:tx>
              <c:numFmt formatCode="#,##0.0;&quot;-&quot;#,##0.0" sourceLinked="0"/>
              <c:spPr>
                <a:noFill/>
                <a:ln>
                  <a:noFill/>
                </a:ln>
              </c:sp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2-5559-47AC-8B00-24532FD1483F}"/>
                </c:ex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  <c15:layout/>
                </c:ext>
              </c:extLst>
            </c:dLbl>
            <c:dLbl>
              <c:idx val="3"/>
              <c:layout>
                <c:manualLayout>
                  <c:x val="0"/>
                  <c:y val="-2.2408963585434172E-3"/>
                </c:manualLayout>
              </c:layout>
              <c:tx>
                <c:rich>
                  <a:bodyPr wrap="none"/>
                  <a:lstStyle/>
                  <a:p>
                    <a:pPr rtl="0">
                      <a:defRPr sz="14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en-US" dirty="0"/>
                      <a:t>6.4</a:t>
                    </a:r>
                  </a:p>
                </c:rich>
              </c:tx>
              <c:numFmt formatCode="#,##0.0;&quot;-&quot;#,##0.0" sourceLinked="0"/>
              <c:spPr>
                <a:noFill/>
                <a:ln>
                  <a:noFill/>
                </a:ln>
              </c:sp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3-5559-47AC-8B00-24532FD1483F}"/>
                </c:ex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  <c15:layout/>
                </c:ext>
              </c:extLst>
            </c:dLbl>
            <c:dLbl>
              <c:idx val="4"/>
              <c:layout>
                <c:manualLayout>
                  <c:x val="0"/>
                  <c:y val="-1.6806722689075631E-3"/>
                </c:manualLayout>
              </c:layout>
              <c:tx>
                <c:rich>
                  <a:bodyPr wrap="none"/>
                  <a:lstStyle/>
                  <a:p>
                    <a:pPr rtl="0">
                      <a:defRPr sz="14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en-US" dirty="0"/>
                      <a:t>5.8</a:t>
                    </a:r>
                  </a:p>
                </c:rich>
              </c:tx>
              <c:numFmt formatCode="#,##0.0;&quot;-&quot;#,##0.0" sourceLinked="0"/>
              <c:spPr>
                <a:noFill/>
                <a:ln>
                  <a:noFill/>
                </a:ln>
              </c:sp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4-5559-47AC-8B00-24532FD1483F}"/>
                </c:ex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  <c15:layout/>
                </c:ext>
              </c:extLst>
            </c:dLbl>
            <c:dLbl>
              <c:idx val="5"/>
              <c:layout>
                <c:manualLayout>
                  <c:x val="0"/>
                  <c:y val="-2.2408963585434172E-3"/>
                </c:manualLayout>
              </c:layout>
              <c:tx>
                <c:rich>
                  <a:bodyPr wrap="none"/>
                  <a:lstStyle/>
                  <a:p>
                    <a:pPr rtl="0">
                      <a:defRPr sz="14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  <a:sym typeface="+mn-lt"/>
                      </a:defRPr>
                    </a:pPr>
                    <a:r>
                      <a:rPr lang="en-US" dirty="0"/>
                      <a:t>6.1</a:t>
                    </a:r>
                  </a:p>
                </c:rich>
              </c:tx>
              <c:numFmt formatCode="#,##0.0;&quot;-&quot;#,##0.0" sourceLinked="0"/>
              <c:spPr>
                <a:noFill/>
                <a:ln>
                  <a:noFill/>
                </a:ln>
              </c:sp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5-5559-47AC-8B00-24532FD1483F}"/>
                </c:ex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0"/>
            <c:showBubbleSize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val>
            <c:numRef>
              <c:f>Sheet1!$A$1:$F$1</c:f>
              <c:numCache>
                <c:formatCode>General</c:formatCode>
                <c:ptCount val="6"/>
                <c:pt idx="0">
                  <c:v>6.9059999999999997</c:v>
                </c:pt>
                <c:pt idx="1">
                  <c:v>7.7119999999999997</c:v>
                </c:pt>
                <c:pt idx="2">
                  <c:v>7.0890000000000004</c:v>
                </c:pt>
                <c:pt idx="3">
                  <c:v>6.36</c:v>
                </c:pt>
                <c:pt idx="4">
                  <c:v>5.7569999999999997</c:v>
                </c:pt>
                <c:pt idx="5">
                  <c:v>6.1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6-5559-47AC-8B00-24532FD1483F}"/>
            </c:ext>
          </c:extLst>
        </c:ser>
        <c:ser>
          <c:idx val="1"/>
          <c:order val="1"/>
          <c:spPr>
            <a:solidFill>
              <a:srgbClr val="8E9ED1"/>
            </a:solidFill>
            <a:ln w="3175" algn="ctr">
              <a:solidFill>
                <a:schemeClr val="tx1"/>
              </a:solidFill>
              <a:prstDash val="solid"/>
            </a:ln>
          </c:spPr>
          <c:invertIfNegative val="0"/>
          <c:dLbls>
            <c:dLbl>
              <c:idx val="0"/>
              <c:layout>
                <c:manualLayout>
                  <c:x val="0"/>
                  <c:y val="-1.6806722689075631E-3"/>
                </c:manualLayout>
              </c:layout>
              <c:tx>
                <c:rich>
                  <a:bodyPr wrap="none"/>
                  <a:lstStyle/>
                  <a:p>
                    <a:pPr rtl="0">
                      <a:defRPr sz="14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en-US" dirty="0"/>
                      <a:t>3.4</a:t>
                    </a:r>
                  </a:p>
                </c:rich>
              </c:tx>
              <c:numFmt formatCode="#,##0.0;&quot;-&quot;#,##0.0" sourceLinked="0"/>
              <c:spPr>
                <a:noFill/>
                <a:ln>
                  <a:noFill/>
                </a:ln>
              </c:sp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7-5559-47AC-8B00-24532FD1483F}"/>
                </c:ex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  <c15:layout/>
                </c:ext>
              </c:extLst>
            </c:dLbl>
            <c:dLbl>
              <c:idx val="1"/>
              <c:layout>
                <c:manualLayout>
                  <c:x val="0"/>
                  <c:y val="-1.6806722689075631E-3"/>
                </c:manualLayout>
              </c:layout>
              <c:tx>
                <c:rich>
                  <a:bodyPr wrap="none"/>
                  <a:lstStyle/>
                  <a:p>
                    <a:pPr rtl="0">
                      <a:defRPr sz="14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en-US" dirty="0"/>
                      <a:t>4.0</a:t>
                    </a:r>
                  </a:p>
                </c:rich>
              </c:tx>
              <c:numFmt formatCode="#,##0.0;&quot;-&quot;#,##0.0" sourceLinked="0"/>
              <c:spPr>
                <a:noFill/>
                <a:ln>
                  <a:noFill/>
                </a:ln>
              </c:sp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8-5559-47AC-8B00-24532FD1483F}"/>
                </c:ex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  <c15:layout/>
                </c:ext>
              </c:extLst>
            </c:dLbl>
            <c:dLbl>
              <c:idx val="2"/>
              <c:layout>
                <c:manualLayout>
                  <c:x val="0"/>
                  <c:y val="-1.6806722689075631E-3"/>
                </c:manualLayout>
              </c:layout>
              <c:tx>
                <c:rich>
                  <a:bodyPr wrap="none"/>
                  <a:lstStyle/>
                  <a:p>
                    <a:pPr rtl="0">
                      <a:defRPr sz="14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en-US" dirty="0"/>
                      <a:t>3.7</a:t>
                    </a:r>
                  </a:p>
                </c:rich>
              </c:tx>
              <c:numFmt formatCode="#,##0.0;&quot;-&quot;#,##0.0" sourceLinked="0"/>
              <c:spPr>
                <a:noFill/>
                <a:ln>
                  <a:noFill/>
                </a:ln>
              </c:sp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9-5559-47AC-8B00-24532FD1483F}"/>
                </c:ex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  <c15:layout/>
                </c:ext>
              </c:extLst>
            </c:dLbl>
            <c:dLbl>
              <c:idx val="3"/>
              <c:layout>
                <c:manualLayout>
                  <c:x val="0"/>
                  <c:y val="-1.6806722689075631E-3"/>
                </c:manualLayout>
              </c:layout>
              <c:tx>
                <c:rich>
                  <a:bodyPr wrap="none"/>
                  <a:lstStyle/>
                  <a:p>
                    <a:pPr rtl="0">
                      <a:defRPr sz="14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en-US" dirty="0"/>
                      <a:t>2.7</a:t>
                    </a:r>
                  </a:p>
                </c:rich>
              </c:tx>
              <c:numFmt formatCode="#,##0.0;&quot;-&quot;#,##0.0" sourceLinked="0"/>
              <c:spPr>
                <a:noFill/>
                <a:ln>
                  <a:noFill/>
                </a:ln>
              </c:sp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A-5559-47AC-8B00-24532FD1483F}"/>
                </c:ex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  <c15:layout/>
                </c:ext>
              </c:extLst>
            </c:dLbl>
            <c:dLbl>
              <c:idx val="4"/>
              <c:layout>
                <c:manualLayout>
                  <c:x val="0"/>
                  <c:y val="-1.6806722689075631E-3"/>
                </c:manualLayout>
              </c:layout>
              <c:tx>
                <c:rich>
                  <a:bodyPr wrap="none"/>
                  <a:lstStyle/>
                  <a:p>
                    <a:pPr rtl="0">
                      <a:defRPr sz="14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en-US" dirty="0"/>
                      <a:t>2.0</a:t>
                    </a:r>
                  </a:p>
                </c:rich>
              </c:tx>
              <c:numFmt formatCode="#,##0.0;&quot;-&quot;#,##0.0" sourceLinked="0"/>
              <c:spPr>
                <a:noFill/>
                <a:ln>
                  <a:noFill/>
                </a:ln>
              </c:sp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B-5559-47AC-8B00-24532FD1483F}"/>
                </c:ex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  <c15:layout/>
                </c:ext>
              </c:extLst>
            </c:dLbl>
            <c:dLbl>
              <c:idx val="5"/>
              <c:layout>
                <c:manualLayout>
                  <c:x val="0"/>
                  <c:y val="-1.6806722689075631E-3"/>
                </c:manualLayout>
              </c:layout>
              <c:tx>
                <c:rich>
                  <a:bodyPr wrap="none"/>
                  <a:lstStyle/>
                  <a:p>
                    <a:pPr rtl="0">
                      <a:defRPr sz="14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  <a:sym typeface="+mn-lt"/>
                      </a:defRPr>
                    </a:pPr>
                    <a:r>
                      <a:rPr lang="en-US" dirty="0"/>
                      <a:t>2.1</a:t>
                    </a:r>
                  </a:p>
                </c:rich>
              </c:tx>
              <c:numFmt formatCode="#,##0.0;&quot;-&quot;#,##0.0" sourceLinked="0"/>
              <c:spPr>
                <a:noFill/>
                <a:ln>
                  <a:noFill/>
                </a:ln>
              </c:sp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C-5559-47AC-8B00-24532FD1483F}"/>
                </c:ex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0"/>
            <c:showBubbleSize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val>
            <c:numRef>
              <c:f>Sheet1!$A$2:$F$2</c:f>
              <c:numCache>
                <c:formatCode>General</c:formatCode>
                <c:ptCount val="6"/>
                <c:pt idx="0">
                  <c:v>3.4359999999999991</c:v>
                </c:pt>
                <c:pt idx="1">
                  <c:v>4.027000000000001</c:v>
                </c:pt>
                <c:pt idx="2">
                  <c:v>3.7320000000000011</c:v>
                </c:pt>
                <c:pt idx="3">
                  <c:v>2.742</c:v>
                </c:pt>
                <c:pt idx="4">
                  <c:v>1.9800000000000004</c:v>
                </c:pt>
                <c:pt idx="5">
                  <c:v>2.0999999999999996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D-5559-47AC-8B00-24532FD1483F}"/>
            </c:ext>
          </c:extLst>
        </c:ser>
        <c:ser>
          <c:idx val="2"/>
          <c:order val="2"/>
          <c:spPr>
            <a:solidFill>
              <a:srgbClr val="555454"/>
            </a:solidFill>
            <a:ln w="3175" algn="ctr">
              <a:solidFill>
                <a:schemeClr val="tx1"/>
              </a:solidFill>
              <a:prstDash val="solid"/>
            </a:ln>
          </c:spPr>
          <c:invertIfNegative val="0"/>
          <c:dLbls>
            <c:dLbl>
              <c:idx val="0"/>
              <c:layout>
                <c:manualLayout>
                  <c:x val="0"/>
                  <c:y val="-1.6806722689075631E-3"/>
                </c:manualLayout>
              </c:layout>
              <c:tx>
                <c:rich>
                  <a:bodyPr wrap="none"/>
                  <a:lstStyle/>
                  <a:p>
                    <a:pPr rtl="0">
                      <a:defRPr sz="1400" kern="120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en-US" dirty="0"/>
                      <a:t>2.5</a:t>
                    </a:r>
                  </a:p>
                </c:rich>
              </c:tx>
              <c:numFmt formatCode="#,##0.0;&quot;-&quot;#,##0.0" sourceLinked="0"/>
              <c:spPr>
                <a:noFill/>
                <a:ln>
                  <a:noFill/>
                </a:ln>
              </c:sp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E-5559-47AC-8B00-24532FD1483F}"/>
                </c:ex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  <c15:layout/>
                </c:ext>
              </c:extLst>
            </c:dLbl>
            <c:dLbl>
              <c:idx val="1"/>
              <c:layout>
                <c:manualLayout>
                  <c:x val="0"/>
                  <c:y val="-2.2408963585434172E-3"/>
                </c:manualLayout>
              </c:layout>
              <c:tx>
                <c:rich>
                  <a:bodyPr wrap="none"/>
                  <a:lstStyle/>
                  <a:p>
                    <a:pPr rtl="0">
                      <a:defRPr sz="1400" kern="120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en-US" dirty="0"/>
                      <a:t>3.2</a:t>
                    </a:r>
                  </a:p>
                </c:rich>
              </c:tx>
              <c:numFmt formatCode="#,##0.0;&quot;-&quot;#,##0.0" sourceLinked="0"/>
              <c:spPr>
                <a:noFill/>
                <a:ln>
                  <a:noFill/>
                </a:ln>
              </c:sp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F-5559-47AC-8B00-24532FD1483F}"/>
                </c:ex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  <c15:layout/>
                </c:ext>
              </c:extLst>
            </c:dLbl>
            <c:dLbl>
              <c:idx val="2"/>
              <c:layout>
                <c:manualLayout>
                  <c:x val="0"/>
                  <c:y val="-2.2408963585434172E-3"/>
                </c:manualLayout>
              </c:layout>
              <c:tx>
                <c:rich>
                  <a:bodyPr wrap="none"/>
                  <a:lstStyle/>
                  <a:p>
                    <a:pPr rtl="0">
                      <a:defRPr sz="1400" kern="120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en-US" dirty="0"/>
                      <a:t>4.1</a:t>
                    </a:r>
                  </a:p>
                </c:rich>
              </c:tx>
              <c:numFmt formatCode="#,##0.0;&quot;-&quot;#,##0.0" sourceLinked="0"/>
              <c:spPr>
                <a:noFill/>
                <a:ln>
                  <a:noFill/>
                </a:ln>
              </c:sp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10-5559-47AC-8B00-24532FD1483F}"/>
                </c:ex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  <c15:layout/>
                </c:ext>
              </c:extLst>
            </c:dLbl>
            <c:dLbl>
              <c:idx val="3"/>
              <c:layout>
                <c:manualLayout>
                  <c:x val="0"/>
                  <c:y val="-1.6806722689075631E-3"/>
                </c:manualLayout>
              </c:layout>
              <c:tx>
                <c:rich>
                  <a:bodyPr wrap="none"/>
                  <a:lstStyle/>
                  <a:p>
                    <a:pPr rtl="0">
                      <a:defRPr sz="1400" kern="120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en-US" dirty="0"/>
                      <a:t>4.1</a:t>
                    </a:r>
                  </a:p>
                </c:rich>
              </c:tx>
              <c:numFmt formatCode="#,##0.0;&quot;-&quot;#,##0.0" sourceLinked="0"/>
              <c:spPr>
                <a:noFill/>
                <a:ln>
                  <a:noFill/>
                </a:ln>
              </c:sp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11-5559-47AC-8B00-24532FD1483F}"/>
                </c:ex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  <c15:layout/>
                </c:ext>
              </c:extLst>
            </c:dLbl>
            <c:dLbl>
              <c:idx val="4"/>
              <c:layout>
                <c:manualLayout>
                  <c:x val="0"/>
                  <c:y val="-1.6806722689075631E-3"/>
                </c:manualLayout>
              </c:layout>
              <c:tx>
                <c:rich>
                  <a:bodyPr wrap="none"/>
                  <a:lstStyle/>
                  <a:p>
                    <a:pPr rtl="0">
                      <a:defRPr sz="1400" kern="120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en-US" dirty="0"/>
                      <a:t>4.3</a:t>
                    </a:r>
                  </a:p>
                </c:rich>
              </c:tx>
              <c:numFmt formatCode="#,##0.0;&quot;-&quot;#,##0.0" sourceLinked="0"/>
              <c:spPr>
                <a:noFill/>
                <a:ln>
                  <a:noFill/>
                </a:ln>
              </c:sp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12-5559-47AC-8B00-24532FD1483F}"/>
                </c:ex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  <c15:layout/>
                </c:ext>
              </c:extLst>
            </c:dLbl>
            <c:dLbl>
              <c:idx val="5"/>
              <c:layout>
                <c:manualLayout>
                  <c:x val="0"/>
                  <c:y val="-1.6806722689075631E-3"/>
                </c:manualLayout>
              </c:layout>
              <c:tx>
                <c:rich>
                  <a:bodyPr wrap="none"/>
                  <a:lstStyle/>
                  <a:p>
                    <a:pPr rtl="0">
                      <a:defRPr sz="1400" kern="120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  <a:sym typeface="+mn-lt"/>
                      </a:defRPr>
                    </a:pPr>
                    <a:r>
                      <a:rPr lang="en-US" dirty="0"/>
                      <a:t>4.5</a:t>
                    </a:r>
                  </a:p>
                </c:rich>
              </c:tx>
              <c:numFmt formatCode="#,##0.0;&quot;-&quot;#,##0.0" sourceLinked="0"/>
              <c:spPr>
                <a:noFill/>
                <a:ln>
                  <a:noFill/>
                </a:ln>
              </c:sp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13-5559-47AC-8B00-24532FD1483F}"/>
                </c:ex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0"/>
            <c:showBubbleSize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val>
            <c:numRef>
              <c:f>Sheet1!$A$3:$F$3</c:f>
              <c:numCache>
                <c:formatCode>General</c:formatCode>
                <c:ptCount val="6"/>
                <c:pt idx="0">
                  <c:v>2.4740000000000002</c:v>
                </c:pt>
                <c:pt idx="1">
                  <c:v>3.2349999999999994</c:v>
                </c:pt>
                <c:pt idx="2">
                  <c:v>4.0719999999999992</c:v>
                </c:pt>
                <c:pt idx="3">
                  <c:v>4.0599999999999987</c:v>
                </c:pt>
                <c:pt idx="4">
                  <c:v>4.2900000000000009</c:v>
                </c:pt>
                <c:pt idx="5">
                  <c:v>4.5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14-5559-47AC-8B00-24532FD1483F}"/>
            </c:ext>
          </c:extLst>
        </c:ser>
        <c:ser>
          <c:idx val="3"/>
          <c:order val="3"/>
          <c:spPr>
            <a:solidFill>
              <a:srgbClr val="4E72B7"/>
            </a:solidFill>
            <a:ln w="3175" algn="ctr">
              <a:solidFill>
                <a:schemeClr val="tx1"/>
              </a:solidFill>
              <a:prstDash val="solid"/>
            </a:ln>
          </c:spPr>
          <c:invertIfNegative val="0"/>
          <c:dLbls>
            <c:dLbl>
              <c:idx val="0"/>
              <c:layout>
                <c:manualLayout>
                  <c:x val="0"/>
                  <c:y val="-2.2408963585434172E-3"/>
                </c:manualLayout>
              </c:layout>
              <c:tx>
                <c:rich>
                  <a:bodyPr wrap="none"/>
                  <a:lstStyle/>
                  <a:p>
                    <a:pPr rtl="0">
                      <a:defRPr sz="1400" kern="120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en-US" dirty="0"/>
                      <a:t>4.6</a:t>
                    </a:r>
                  </a:p>
                </c:rich>
              </c:tx>
              <c:numFmt formatCode="#,##0.0;&quot;-&quot;#,##0.0" sourceLinked="0"/>
              <c:spPr>
                <a:noFill/>
                <a:ln>
                  <a:noFill/>
                </a:ln>
              </c:sp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15-5559-47AC-8B00-24532FD1483F}"/>
                </c:ex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  <c15:layout/>
                </c:ext>
              </c:extLst>
            </c:dLbl>
            <c:dLbl>
              <c:idx val="1"/>
              <c:layout>
                <c:manualLayout>
                  <c:x val="0"/>
                  <c:y val="-2.2408963585434172E-3"/>
                </c:manualLayout>
              </c:layout>
              <c:tx>
                <c:rich>
                  <a:bodyPr wrap="none"/>
                  <a:lstStyle/>
                  <a:p>
                    <a:pPr rtl="0">
                      <a:defRPr sz="1400" kern="120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en-US" dirty="0"/>
                      <a:t>5.9</a:t>
                    </a:r>
                  </a:p>
                </c:rich>
              </c:tx>
              <c:numFmt formatCode="#,##0.0;&quot;-&quot;#,##0.0" sourceLinked="0"/>
              <c:spPr>
                <a:noFill/>
                <a:ln>
                  <a:noFill/>
                </a:ln>
              </c:sp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16-5559-47AC-8B00-24532FD1483F}"/>
                </c:ex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  <c15:layout/>
                </c:ext>
              </c:extLst>
            </c:dLbl>
            <c:dLbl>
              <c:idx val="2"/>
              <c:layout>
                <c:manualLayout>
                  <c:x val="0"/>
                  <c:y val="-1.6806722689075631E-3"/>
                </c:manualLayout>
              </c:layout>
              <c:tx>
                <c:rich>
                  <a:bodyPr wrap="none"/>
                  <a:lstStyle/>
                  <a:p>
                    <a:pPr rtl="0">
                      <a:defRPr sz="1400" kern="120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en-US" dirty="0"/>
                      <a:t>7.2</a:t>
                    </a:r>
                  </a:p>
                </c:rich>
              </c:tx>
              <c:numFmt formatCode="#,##0.0;&quot;-&quot;#,##0.0" sourceLinked="0"/>
              <c:spPr>
                <a:noFill/>
                <a:ln>
                  <a:noFill/>
                </a:ln>
              </c:sp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17-5559-47AC-8B00-24532FD1483F}"/>
                </c:ex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  <c15:layout/>
                </c:ext>
              </c:extLst>
            </c:dLbl>
            <c:dLbl>
              <c:idx val="3"/>
              <c:layout>
                <c:manualLayout>
                  <c:x val="0"/>
                  <c:y val="-2.2408963585434172E-3"/>
                </c:manualLayout>
              </c:layout>
              <c:tx>
                <c:rich>
                  <a:bodyPr wrap="none"/>
                  <a:lstStyle/>
                  <a:p>
                    <a:pPr rtl="0">
                      <a:defRPr sz="1400" kern="120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en-US" dirty="0"/>
                      <a:t>5.2</a:t>
                    </a:r>
                  </a:p>
                </c:rich>
              </c:tx>
              <c:numFmt formatCode="#,##0.0;&quot;-&quot;#,##0.0" sourceLinked="0"/>
              <c:spPr>
                <a:noFill/>
                <a:ln>
                  <a:noFill/>
                </a:ln>
              </c:sp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18-5559-47AC-8B00-24532FD1483F}"/>
                </c:ex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  <c15:layout/>
                </c:ext>
              </c:extLst>
            </c:dLbl>
            <c:dLbl>
              <c:idx val="4"/>
              <c:layout>
                <c:manualLayout>
                  <c:x val="0"/>
                  <c:y val="-1.6806722689075631E-3"/>
                </c:manualLayout>
              </c:layout>
              <c:tx>
                <c:rich>
                  <a:bodyPr wrap="none"/>
                  <a:lstStyle/>
                  <a:p>
                    <a:pPr rtl="0">
                      <a:defRPr sz="1400" kern="120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en-US" dirty="0"/>
                      <a:t>4.5</a:t>
                    </a:r>
                  </a:p>
                </c:rich>
              </c:tx>
              <c:numFmt formatCode="#,##0.0;&quot;-&quot;#,##0.0" sourceLinked="0"/>
              <c:spPr>
                <a:noFill/>
                <a:ln>
                  <a:noFill/>
                </a:ln>
              </c:sp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19-5559-47AC-8B00-24532FD1483F}"/>
                </c:ex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  <c15:layout/>
                </c:ext>
              </c:extLst>
            </c:dLbl>
            <c:dLbl>
              <c:idx val="5"/>
              <c:layout>
                <c:manualLayout>
                  <c:x val="0"/>
                  <c:y val="-1.6806722689075631E-3"/>
                </c:manualLayout>
              </c:layout>
              <c:tx>
                <c:rich>
                  <a:bodyPr wrap="none"/>
                  <a:lstStyle/>
                  <a:p>
                    <a:pPr rtl="0">
                      <a:defRPr sz="1400" kern="120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  <a:sym typeface="+mn-lt"/>
                      </a:defRPr>
                    </a:pPr>
                    <a:r>
                      <a:rPr lang="en-US" dirty="0"/>
                      <a:t>5.1</a:t>
                    </a:r>
                  </a:p>
                </c:rich>
              </c:tx>
              <c:numFmt formatCode="#,##0.0;&quot;-&quot;#,##0.0" sourceLinked="0"/>
              <c:spPr>
                <a:noFill/>
                <a:ln>
                  <a:noFill/>
                </a:ln>
              </c:sp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1A-5559-47AC-8B00-24532FD1483F}"/>
                </c:ex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0"/>
            <c:showBubbleSize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val>
            <c:numRef>
              <c:f>Sheet1!$A$4:$F$4</c:f>
              <c:numCache>
                <c:formatCode>General</c:formatCode>
                <c:ptCount val="6"/>
                <c:pt idx="0">
                  <c:v>4.6359999999999992</c:v>
                </c:pt>
                <c:pt idx="1">
                  <c:v>5.8820000000000014</c:v>
                </c:pt>
                <c:pt idx="2">
                  <c:v>7.1849999999999987</c:v>
                </c:pt>
                <c:pt idx="3">
                  <c:v>5.2079999999999984</c:v>
                </c:pt>
                <c:pt idx="4">
                  <c:v>4.5090000000000003</c:v>
                </c:pt>
                <c:pt idx="5">
                  <c:v>5.0999999999999979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1B-5559-47AC-8B00-24532FD1483F}"/>
            </c:ext>
          </c:extLst>
        </c:ser>
        <c:ser>
          <c:idx val="4"/>
          <c:order val="4"/>
          <c:spPr>
            <a:solidFill>
              <a:srgbClr val="004F9F"/>
            </a:solidFill>
            <a:ln w="3175" algn="ctr">
              <a:solidFill>
                <a:schemeClr val="tx1"/>
              </a:solidFill>
              <a:prstDash val="solid"/>
            </a:ln>
          </c:spPr>
          <c:invertIfNegative val="0"/>
          <c:dLbls>
            <c:dLbl>
              <c:idx val="0"/>
              <c:layout>
                <c:manualLayout>
                  <c:x val="0"/>
                  <c:y val="-1.6806722689075631E-3"/>
                </c:manualLayout>
              </c:layout>
              <c:tx>
                <c:rich>
                  <a:bodyPr wrap="none"/>
                  <a:lstStyle/>
                  <a:p>
                    <a:pPr rtl="0">
                      <a:defRPr sz="1400" kern="120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en-US" dirty="0"/>
                      <a:t>11.1</a:t>
                    </a:r>
                  </a:p>
                </c:rich>
              </c:tx>
              <c:numFmt formatCode="#,##0.0;&quot;-&quot;#,##0.0" sourceLinked="0"/>
              <c:spPr>
                <a:noFill/>
                <a:ln>
                  <a:noFill/>
                </a:ln>
              </c:sp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1C-5559-47AC-8B00-24532FD1483F}"/>
                </c:ex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  <c15:layout/>
                </c:ext>
              </c:extLst>
            </c:dLbl>
            <c:dLbl>
              <c:idx val="1"/>
              <c:layout>
                <c:manualLayout>
                  <c:x val="0"/>
                  <c:y val="-1.6806722689075631E-3"/>
                </c:manualLayout>
              </c:layout>
              <c:tx>
                <c:rich>
                  <a:bodyPr wrap="none"/>
                  <a:lstStyle/>
                  <a:p>
                    <a:pPr rtl="0">
                      <a:defRPr sz="1400" kern="120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en-US" dirty="0"/>
                      <a:t>10.2</a:t>
                    </a:r>
                  </a:p>
                </c:rich>
              </c:tx>
              <c:numFmt formatCode="#,##0.0;&quot;-&quot;#,##0.0" sourceLinked="0"/>
              <c:spPr>
                <a:noFill/>
                <a:ln>
                  <a:noFill/>
                </a:ln>
              </c:sp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1D-5559-47AC-8B00-24532FD1483F}"/>
                </c:ex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  <c15:layout/>
                </c:ext>
              </c:extLst>
            </c:dLbl>
            <c:dLbl>
              <c:idx val="2"/>
              <c:layout>
                <c:manualLayout>
                  <c:x val="0"/>
                  <c:y val="-1.6806722689075631E-3"/>
                </c:manualLayout>
              </c:layout>
              <c:tx>
                <c:rich>
                  <a:bodyPr wrap="none"/>
                  <a:lstStyle/>
                  <a:p>
                    <a:pPr rtl="0">
                      <a:defRPr sz="1400" kern="120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en-US" dirty="0"/>
                      <a:t>9.3</a:t>
                    </a:r>
                  </a:p>
                </c:rich>
              </c:tx>
              <c:numFmt formatCode="#,##0.0;&quot;-&quot;#,##0.0" sourceLinked="0"/>
              <c:spPr>
                <a:noFill/>
                <a:ln>
                  <a:noFill/>
                </a:ln>
              </c:sp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1E-5559-47AC-8B00-24532FD1483F}"/>
                </c:ex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  <c15:layout/>
                </c:ext>
              </c:extLst>
            </c:dLbl>
            <c:dLbl>
              <c:idx val="3"/>
              <c:layout>
                <c:manualLayout>
                  <c:x val="0"/>
                  <c:y val="-2.2408963585434172E-3"/>
                </c:manualLayout>
              </c:layout>
              <c:tx>
                <c:rich>
                  <a:bodyPr wrap="none"/>
                  <a:lstStyle/>
                  <a:p>
                    <a:pPr rtl="0">
                      <a:defRPr sz="1400" kern="120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en-US" dirty="0"/>
                      <a:t>8.5</a:t>
                    </a:r>
                  </a:p>
                </c:rich>
              </c:tx>
              <c:numFmt formatCode="#,##0.0;&quot;-&quot;#,##0.0" sourceLinked="0"/>
              <c:spPr>
                <a:noFill/>
                <a:ln>
                  <a:noFill/>
                </a:ln>
              </c:sp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1F-5559-47AC-8B00-24532FD1483F}"/>
                </c:ex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  <c15:layout/>
                </c:ext>
              </c:extLst>
            </c:dLbl>
            <c:dLbl>
              <c:idx val="4"/>
              <c:layout>
                <c:manualLayout>
                  <c:x val="0"/>
                  <c:y val="-1.6806722689075631E-3"/>
                </c:manualLayout>
              </c:layout>
              <c:tx>
                <c:rich>
                  <a:bodyPr wrap="none"/>
                  <a:lstStyle/>
                  <a:p>
                    <a:pPr rtl="0">
                      <a:defRPr sz="1400" kern="120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en-US" dirty="0"/>
                      <a:t>7.1</a:t>
                    </a:r>
                  </a:p>
                </c:rich>
              </c:tx>
              <c:numFmt formatCode="#,##0.0;&quot;-&quot;#,##0.0" sourceLinked="0"/>
              <c:spPr>
                <a:noFill/>
                <a:ln>
                  <a:noFill/>
                </a:ln>
              </c:sp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20-5559-47AC-8B00-24532FD1483F}"/>
                </c:ex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  <c15:layout/>
                </c:ext>
              </c:extLst>
            </c:dLbl>
            <c:dLbl>
              <c:idx val="5"/>
              <c:layout>
                <c:manualLayout>
                  <c:x val="0"/>
                  <c:y val="-1.6806722689075631E-3"/>
                </c:manualLayout>
              </c:layout>
              <c:tx>
                <c:rich>
                  <a:bodyPr wrap="none"/>
                  <a:lstStyle/>
                  <a:p>
                    <a:pPr rtl="0">
                      <a:defRPr sz="1400" kern="120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  <a:sym typeface="+mn-lt"/>
                      </a:defRPr>
                    </a:pPr>
                    <a:r>
                      <a:rPr lang="en-US" dirty="0"/>
                      <a:t>7.8</a:t>
                    </a:r>
                  </a:p>
                </c:rich>
              </c:tx>
              <c:numFmt formatCode="#,##0.0;&quot;-&quot;#,##0.0" sourceLinked="0"/>
              <c:spPr>
                <a:noFill/>
                <a:ln>
                  <a:noFill/>
                </a:ln>
              </c:sp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21-5559-47AC-8B00-24532FD1483F}"/>
                </c:ex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0"/>
            <c:showBubbleSize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val>
            <c:numRef>
              <c:f>Sheet1!$A$5:$F$5</c:f>
              <c:numCache>
                <c:formatCode>General</c:formatCode>
                <c:ptCount val="6"/>
                <c:pt idx="0">
                  <c:v>11.07</c:v>
                </c:pt>
                <c:pt idx="1">
                  <c:v>10.155000000000001</c:v>
                </c:pt>
                <c:pt idx="2">
                  <c:v>9.3129999999999988</c:v>
                </c:pt>
                <c:pt idx="3">
                  <c:v>8.5020000000000024</c:v>
                </c:pt>
                <c:pt idx="4">
                  <c:v>7.1120000000000019</c:v>
                </c:pt>
                <c:pt idx="5">
                  <c:v>7.8000000000000007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22-5559-47AC-8B00-24532FD1483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80"/>
        <c:overlap val="100"/>
        <c:axId val="155325392"/>
        <c:axId val="115600456"/>
      </c:barChart>
      <c:catAx>
        <c:axId val="155325392"/>
        <c:scaling>
          <c:orientation val="minMax"/>
        </c:scaling>
        <c:delete val="0"/>
        <c:axPos val="b"/>
        <c:majorGridlines>
          <c:spPr>
            <a:ln>
              <a:noFill/>
            </a:ln>
          </c:spPr>
        </c:majorGridlines>
        <c:majorTickMark val="none"/>
        <c:minorTickMark val="none"/>
        <c:tickLblPos val="none"/>
        <c:spPr>
          <a:ln w="9525" algn="ctr">
            <a:solidFill>
              <a:schemeClr val="tx1"/>
            </a:solidFill>
            <a:prstDash val="solid"/>
          </a:ln>
        </c:spPr>
        <c:crossAx val="115600456"/>
        <c:crosses val="min"/>
        <c:auto val="0"/>
        <c:lblAlgn val="ctr"/>
        <c:lblOffset val="100"/>
        <c:noMultiLvlLbl val="0"/>
      </c:catAx>
      <c:valAx>
        <c:axId val="115600456"/>
        <c:scaling>
          <c:orientation val="minMax"/>
          <c:max val="31.390999999999998"/>
          <c:min val="0"/>
        </c:scaling>
        <c:delete val="1"/>
        <c:axPos val="l"/>
        <c:numFmt formatCode="General" sourceLinked="1"/>
        <c:majorTickMark val="out"/>
        <c:minorTickMark val="none"/>
        <c:tickLblPos val="nextTo"/>
        <c:crossAx val="155325392"/>
        <c:crosses val="min"/>
        <c:crossBetween val="between"/>
      </c:valAx>
    </c:plotArea>
    <c:plotVisOnly val="0"/>
    <c:dispBlanksAs val="gap"/>
    <c:showDLblsOverMax val="1"/>
  </c:chart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1.1512065530219173E-2"/>
          <c:y val="2.8681742967457253E-2"/>
          <c:w val="0.97697586893956168"/>
          <c:h val="0.94263651406508553"/>
        </c:manualLayout>
      </c:layout>
      <c:barChart>
        <c:barDir val="col"/>
        <c:grouping val="stacked"/>
        <c:varyColors val="0"/>
        <c:ser>
          <c:idx val="0"/>
          <c:order val="0"/>
          <c:spPr>
            <a:solidFill>
              <a:srgbClr val="B1B1B1"/>
            </a:solidFill>
            <a:ln w="3175" algn="ctr">
              <a:solidFill>
                <a:schemeClr val="tx1"/>
              </a:solidFill>
              <a:prstDash val="solid"/>
            </a:ln>
          </c:spPr>
          <c:invertIfNegative val="0"/>
          <c:dLbls>
            <c:dLbl>
              <c:idx val="0"/>
              <c:layout>
                <c:manualLayout>
                  <c:x val="0"/>
                  <c:y val="-1.6547159404302261E-3"/>
                </c:manualLayout>
              </c:layout>
              <c:tx>
                <c:rich>
                  <a:bodyPr wrap="none"/>
                  <a:lstStyle/>
                  <a:p>
                    <a:pPr rtl="0">
                      <a:defRPr sz="14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  <a:sym typeface="Arial Black"/>
                      </a:defRPr>
                    </a:pPr>
                    <a:r>
                      <a:rPr lang="en-US" dirty="0"/>
                      <a:t>21.8</a:t>
                    </a:r>
                  </a:p>
                </c:rich>
              </c:tx>
              <c:numFmt formatCode="#,##0.0;&quot;-&quot;#,##0.0" sourceLinked="0"/>
              <c:spPr>
                <a:noFill/>
                <a:ln>
                  <a:noFill/>
                </a:ln>
              </c:sp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0-A5A5-43CD-94CA-DAFA23C7DA97}"/>
                </c:ex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</c:extLst>
            </c:dLbl>
            <c:dLbl>
              <c:idx val="1"/>
              <c:layout>
                <c:manualLayout>
                  <c:x val="0"/>
                  <c:y val="-2.206287920573635E-3"/>
                </c:manualLayout>
              </c:layout>
              <c:tx>
                <c:rich>
                  <a:bodyPr wrap="none"/>
                  <a:lstStyle/>
                  <a:p>
                    <a:pPr rtl="0">
                      <a:defRPr sz="14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  <a:sym typeface="Arial Black"/>
                      </a:defRPr>
                    </a:pPr>
                    <a:r>
                      <a:rPr lang="en-US" dirty="0"/>
                      <a:t>24.6</a:t>
                    </a:r>
                  </a:p>
                </c:rich>
              </c:tx>
              <c:numFmt formatCode="#,##0.0;&quot;-&quot;#,##0.0" sourceLinked="0"/>
              <c:spPr>
                <a:noFill/>
                <a:ln>
                  <a:noFill/>
                </a:ln>
              </c:sp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1-A5A5-43CD-94CA-DAFA23C7DA97}"/>
                </c:ex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</c:extLst>
            </c:dLbl>
            <c:dLbl>
              <c:idx val="2"/>
              <c:layout>
                <c:manualLayout>
                  <c:x val="0"/>
                  <c:y val="-1.6547159404302261E-3"/>
                </c:manualLayout>
              </c:layout>
              <c:tx>
                <c:rich>
                  <a:bodyPr wrap="none"/>
                  <a:lstStyle/>
                  <a:p>
                    <a:pPr rtl="0">
                      <a:defRPr sz="14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  <a:sym typeface="Arial Black"/>
                      </a:defRPr>
                    </a:pPr>
                    <a:r>
                      <a:rPr lang="en-US" dirty="0"/>
                      <a:t>22.9</a:t>
                    </a:r>
                  </a:p>
                </c:rich>
              </c:tx>
              <c:numFmt formatCode="#,##0.0;&quot;-&quot;#,##0.0" sourceLinked="0"/>
              <c:spPr>
                <a:noFill/>
                <a:ln>
                  <a:noFill/>
                </a:ln>
              </c:sp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2-A5A5-43CD-94CA-DAFA23C7DA97}"/>
                </c:ex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</c:extLst>
            </c:dLbl>
            <c:dLbl>
              <c:idx val="3"/>
              <c:layout>
                <c:manualLayout>
                  <c:x val="0"/>
                  <c:y val="-1.6547159404302261E-3"/>
                </c:manualLayout>
              </c:layout>
              <c:tx>
                <c:rich>
                  <a:bodyPr wrap="none"/>
                  <a:lstStyle/>
                  <a:p>
                    <a:pPr rtl="0">
                      <a:defRPr sz="14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  <a:sym typeface="Arial Black"/>
                      </a:defRPr>
                    </a:pPr>
                    <a:r>
                      <a:rPr lang="en-US" dirty="0"/>
                      <a:t>21.4</a:t>
                    </a:r>
                  </a:p>
                </c:rich>
              </c:tx>
              <c:numFmt formatCode="#,##0.0;&quot;-&quot;#,##0.0" sourceLinked="0"/>
              <c:spPr>
                <a:noFill/>
                <a:ln>
                  <a:noFill/>
                </a:ln>
              </c:sp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3-A5A5-43CD-94CA-DAFA23C7DA97}"/>
                </c:ex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</c:extLst>
            </c:dLbl>
            <c:dLbl>
              <c:idx val="4"/>
              <c:layout>
                <c:manualLayout>
                  <c:x val="0"/>
                  <c:y val="-1.6547159404302261E-3"/>
                </c:manualLayout>
              </c:layout>
              <c:tx>
                <c:rich>
                  <a:bodyPr wrap="none"/>
                  <a:lstStyle/>
                  <a:p>
                    <a:pPr rtl="0">
                      <a:defRPr sz="14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en-US" dirty="0"/>
                      <a:t>17.4</a:t>
                    </a:r>
                  </a:p>
                </c:rich>
              </c:tx>
              <c:numFmt formatCode="#,##0.0;&quot;-&quot;#,##0.0" sourceLinked="0"/>
              <c:spPr>
                <a:noFill/>
                <a:ln>
                  <a:noFill/>
                </a:ln>
              </c:sp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4-A5A5-43CD-94CA-DAFA23C7DA97}"/>
                </c:ex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</c:extLst>
            </c:dLbl>
            <c:dLbl>
              <c:idx val="5"/>
              <c:layout>
                <c:manualLayout>
                  <c:x val="0"/>
                  <c:y val="-1.6547159404302261E-3"/>
                </c:manualLayout>
              </c:layout>
              <c:tx>
                <c:rich>
                  <a:bodyPr wrap="none"/>
                  <a:lstStyle/>
                  <a:p>
                    <a:pPr rtl="0">
                      <a:defRPr sz="14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  <a:sym typeface="+mn-lt"/>
                      </a:defRPr>
                    </a:pPr>
                    <a:r>
                      <a:rPr lang="en-US" dirty="0"/>
                      <a:t>18.5</a:t>
                    </a:r>
                  </a:p>
                </c:rich>
              </c:tx>
              <c:numFmt formatCode="#,##0.0;&quot;-&quot;#,##0.0" sourceLinked="0"/>
              <c:spPr>
                <a:noFill/>
                <a:ln>
                  <a:noFill/>
                </a:ln>
              </c:sp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5-A5A5-43CD-94CA-DAFA23C7DA97}"/>
                </c:ex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0"/>
            <c:showBubbleSize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val>
            <c:numRef>
              <c:f>Sheet1!$A$1:$F$1</c:f>
              <c:numCache>
                <c:formatCode>General</c:formatCode>
                <c:ptCount val="6"/>
                <c:pt idx="0">
                  <c:v>21.844000000000008</c:v>
                </c:pt>
                <c:pt idx="1">
                  <c:v>24.593000000000007</c:v>
                </c:pt>
                <c:pt idx="2">
                  <c:v>22.849999999999994</c:v>
                </c:pt>
                <c:pt idx="3">
                  <c:v>21.4</c:v>
                </c:pt>
                <c:pt idx="4">
                  <c:v>17.399999999999999</c:v>
                </c:pt>
                <c:pt idx="5">
                  <c:v>18.5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6-A5A5-43CD-94CA-DAFA23C7DA97}"/>
            </c:ext>
          </c:extLst>
        </c:ser>
        <c:ser>
          <c:idx val="1"/>
          <c:order val="1"/>
          <c:spPr>
            <a:solidFill>
              <a:srgbClr val="8E9ED1"/>
            </a:solidFill>
            <a:ln w="3175" algn="ctr">
              <a:solidFill>
                <a:schemeClr val="tx1"/>
              </a:solidFill>
              <a:prstDash val="solid"/>
            </a:ln>
          </c:spPr>
          <c:invertIfNegative val="0"/>
          <c:dLbls>
            <c:dLbl>
              <c:idx val="0"/>
              <c:layout>
                <c:manualLayout>
                  <c:x val="0"/>
                  <c:y val="-1.6547159404302261E-3"/>
                </c:manualLayout>
              </c:layout>
              <c:tx>
                <c:rich>
                  <a:bodyPr wrap="none"/>
                  <a:lstStyle/>
                  <a:p>
                    <a:pPr rtl="0">
                      <a:defRPr sz="14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  <a:sym typeface="Arial Black"/>
                      </a:defRPr>
                    </a:pPr>
                    <a:r>
                      <a:rPr lang="en-US" dirty="0"/>
                      <a:t>11.3</a:t>
                    </a:r>
                  </a:p>
                </c:rich>
              </c:tx>
              <c:numFmt formatCode="#,##0.0;&quot;-&quot;#,##0.0" sourceLinked="0"/>
              <c:spPr>
                <a:noFill/>
                <a:ln>
                  <a:noFill/>
                </a:ln>
              </c:sp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7-A5A5-43CD-94CA-DAFA23C7DA97}"/>
                </c:ex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</c:extLst>
            </c:dLbl>
            <c:dLbl>
              <c:idx val="1"/>
              <c:layout>
                <c:manualLayout>
                  <c:x val="0"/>
                  <c:y val="-2.206287920573635E-3"/>
                </c:manualLayout>
              </c:layout>
              <c:tx>
                <c:rich>
                  <a:bodyPr wrap="none"/>
                  <a:lstStyle/>
                  <a:p>
                    <a:pPr rtl="0">
                      <a:defRPr sz="14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  <a:sym typeface="Arial Black"/>
                      </a:defRPr>
                    </a:pPr>
                    <a:r>
                      <a:rPr lang="en-US" dirty="0"/>
                      <a:t>13.0</a:t>
                    </a:r>
                  </a:p>
                </c:rich>
              </c:tx>
              <c:numFmt formatCode="#,##0.0;&quot;-&quot;#,##0.0" sourceLinked="0"/>
              <c:spPr>
                <a:noFill/>
                <a:ln>
                  <a:noFill/>
                </a:ln>
              </c:sp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8-A5A5-43CD-94CA-DAFA23C7DA97}"/>
                </c:ex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</c:extLst>
            </c:dLbl>
            <c:dLbl>
              <c:idx val="2"/>
              <c:layout>
                <c:manualLayout>
                  <c:x val="0"/>
                  <c:y val="-1.6547159404302261E-3"/>
                </c:manualLayout>
              </c:layout>
              <c:tx>
                <c:rich>
                  <a:bodyPr wrap="none"/>
                  <a:lstStyle/>
                  <a:p>
                    <a:pPr rtl="0">
                      <a:defRPr sz="14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  <a:sym typeface="Arial Black"/>
                      </a:defRPr>
                    </a:pPr>
                    <a:r>
                      <a:rPr lang="en-US" dirty="0"/>
                      <a:t>12.6</a:t>
                    </a:r>
                  </a:p>
                </c:rich>
              </c:tx>
              <c:numFmt formatCode="#,##0.0;&quot;-&quot;#,##0.0" sourceLinked="0"/>
              <c:spPr>
                <a:noFill/>
                <a:ln>
                  <a:noFill/>
                </a:ln>
              </c:sp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9-A5A5-43CD-94CA-DAFA23C7DA97}"/>
                </c:ex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</c:extLst>
            </c:dLbl>
            <c:dLbl>
              <c:idx val="3"/>
              <c:layout>
                <c:manualLayout>
                  <c:x val="0"/>
                  <c:y val="-1.6547159404302261E-3"/>
                </c:manualLayout>
              </c:layout>
              <c:tx>
                <c:rich>
                  <a:bodyPr wrap="none"/>
                  <a:lstStyle/>
                  <a:p>
                    <a:pPr rtl="0">
                      <a:defRPr sz="14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  <a:sym typeface="Arial Black"/>
                      </a:defRPr>
                    </a:pPr>
                    <a:r>
                      <a:rPr lang="en-US" dirty="0"/>
                      <a:t>9.3</a:t>
                    </a:r>
                  </a:p>
                </c:rich>
              </c:tx>
              <c:numFmt formatCode="#,##0.0;&quot;-&quot;#,##0.0" sourceLinked="0"/>
              <c:spPr>
                <a:noFill/>
                <a:ln>
                  <a:noFill/>
                </a:ln>
              </c:sp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A-A5A5-43CD-94CA-DAFA23C7DA97}"/>
                </c:ex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</c:extLst>
            </c:dLbl>
            <c:dLbl>
              <c:idx val="5"/>
              <c:layout>
                <c:manualLayout>
                  <c:x val="0"/>
                  <c:y val="-1.6547159404302261E-3"/>
                </c:manualLayout>
              </c:layout>
              <c:tx>
                <c:rich>
                  <a:bodyPr wrap="none"/>
                  <a:lstStyle/>
                  <a:p>
                    <a:pPr rtl="0">
                      <a:defRPr sz="14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en-US" dirty="0"/>
                      <a:t>7.1</a:t>
                    </a:r>
                  </a:p>
                </c:rich>
              </c:tx>
              <c:numFmt formatCode="#,##0.0;&quot;-&quot;#,##0.0" sourceLinked="0"/>
              <c:spPr>
                <a:noFill/>
                <a:ln>
                  <a:noFill/>
                </a:ln>
              </c:sp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B-A5A5-43CD-94CA-DAFA23C7DA97}"/>
                </c:ex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0"/>
            <c:showBubbleSize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val>
            <c:numRef>
              <c:f>Sheet1!$A$2:$F$2</c:f>
              <c:numCache>
                <c:formatCode>General</c:formatCode>
                <c:ptCount val="6"/>
                <c:pt idx="0">
                  <c:v>11.314999999999998</c:v>
                </c:pt>
                <c:pt idx="1">
                  <c:v>13.032</c:v>
                </c:pt>
                <c:pt idx="2">
                  <c:v>12.603000000000002</c:v>
                </c:pt>
                <c:pt idx="3">
                  <c:v>9.3000000000000007</c:v>
                </c:pt>
                <c:pt idx="4">
                  <c:v>6.1999999999999993</c:v>
                </c:pt>
                <c:pt idx="5">
                  <c:v>7.1000000000000014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C-A5A5-43CD-94CA-DAFA23C7DA97}"/>
            </c:ext>
          </c:extLst>
        </c:ser>
        <c:ser>
          <c:idx val="2"/>
          <c:order val="2"/>
          <c:spPr>
            <a:solidFill>
              <a:srgbClr val="555454"/>
            </a:solidFill>
            <a:ln w="3175" algn="ctr">
              <a:solidFill>
                <a:schemeClr val="tx1"/>
              </a:solidFill>
              <a:prstDash val="solid"/>
            </a:ln>
          </c:spPr>
          <c:invertIfNegative val="0"/>
          <c:dLbls>
            <c:dLbl>
              <c:idx val="1"/>
              <c:layout>
                <c:manualLayout>
                  <c:x val="0"/>
                  <c:y val="-1.6547159404302261E-3"/>
                </c:manualLayout>
              </c:layout>
              <c:tx>
                <c:rich>
                  <a:bodyPr wrap="none"/>
                  <a:lstStyle/>
                  <a:p>
                    <a:pPr rtl="0">
                      <a:defRPr sz="1400" kern="120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  <a:sym typeface="Arial Black"/>
                      </a:defRPr>
                    </a:pPr>
                    <a:r>
                      <a:rPr lang="en-US" dirty="0"/>
                      <a:t>7.6</a:t>
                    </a:r>
                  </a:p>
                </c:rich>
              </c:tx>
              <c:numFmt formatCode="#,##0.0;&quot;-&quot;#,##0.0" sourceLinked="0"/>
              <c:spPr>
                <a:noFill/>
                <a:ln>
                  <a:noFill/>
                </a:ln>
              </c:sp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D-A5A5-43CD-94CA-DAFA23C7DA97}"/>
                </c:ex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</c:extLst>
            </c:dLbl>
            <c:dLbl>
              <c:idx val="2"/>
              <c:layout>
                <c:manualLayout>
                  <c:x val="0"/>
                  <c:y val="-1.6547159404302261E-3"/>
                </c:manualLayout>
              </c:layout>
              <c:tx>
                <c:rich>
                  <a:bodyPr wrap="none"/>
                  <a:lstStyle/>
                  <a:p>
                    <a:pPr rtl="0">
                      <a:defRPr sz="1400" kern="120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  <a:sym typeface="Arial Black"/>
                      </a:defRPr>
                    </a:pPr>
                    <a:r>
                      <a:rPr lang="en-US" dirty="0"/>
                      <a:t>9.2</a:t>
                    </a:r>
                  </a:p>
                </c:rich>
              </c:tx>
              <c:numFmt formatCode="#,##0.0;&quot;-&quot;#,##0.0" sourceLinked="0"/>
              <c:spPr>
                <a:noFill/>
                <a:ln>
                  <a:noFill/>
                </a:ln>
              </c:sp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E-A5A5-43CD-94CA-DAFA23C7DA97}"/>
                </c:ex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</c:extLst>
            </c:dLbl>
            <c:dLbl>
              <c:idx val="3"/>
              <c:layout>
                <c:manualLayout>
                  <c:x val="0"/>
                  <c:y val="-1.6547159404302261E-3"/>
                </c:manualLayout>
              </c:layout>
              <c:tx>
                <c:rich>
                  <a:bodyPr wrap="none"/>
                  <a:lstStyle/>
                  <a:p>
                    <a:pPr rtl="0">
                      <a:defRPr sz="1400" kern="120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  <a:sym typeface="Arial Black"/>
                      </a:defRPr>
                    </a:pPr>
                    <a:r>
                      <a:rPr lang="en-US" dirty="0"/>
                      <a:t>9.5</a:t>
                    </a:r>
                  </a:p>
                </c:rich>
              </c:tx>
              <c:numFmt formatCode="#,##0.0;&quot;-&quot;#,##0.0" sourceLinked="0"/>
              <c:spPr>
                <a:noFill/>
                <a:ln>
                  <a:noFill/>
                </a:ln>
              </c:sp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F-A5A5-43CD-94CA-DAFA23C7DA97}"/>
                </c:ex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</c:extLst>
            </c:dLbl>
            <c:dLbl>
              <c:idx val="4"/>
              <c:layout>
                <c:manualLayout>
                  <c:x val="0"/>
                  <c:y val="-1.6547159404302261E-3"/>
                </c:manualLayout>
              </c:layout>
              <c:tx>
                <c:rich>
                  <a:bodyPr wrap="none"/>
                  <a:lstStyle/>
                  <a:p>
                    <a:pPr rtl="0">
                      <a:defRPr sz="1400" kern="120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  <a:sym typeface="Arial Black"/>
                      </a:defRPr>
                    </a:pPr>
                    <a:r>
                      <a:rPr lang="en-US" dirty="0"/>
                      <a:t>9.7</a:t>
                    </a:r>
                  </a:p>
                </c:rich>
              </c:tx>
              <c:numFmt formatCode="#,##0.0;&quot;-&quot;#,##0.0" sourceLinked="0"/>
              <c:spPr>
                <a:noFill/>
                <a:ln>
                  <a:noFill/>
                </a:ln>
              </c:sp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10-A5A5-43CD-94CA-DAFA23C7DA97}"/>
                </c:ex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</c:extLst>
            </c:dLbl>
            <c:dLbl>
              <c:idx val="5"/>
              <c:layout>
                <c:manualLayout>
                  <c:x val="0"/>
                  <c:y val="-1.6547159404302261E-3"/>
                </c:manualLayout>
              </c:layout>
              <c:tx>
                <c:rich>
                  <a:bodyPr wrap="none"/>
                  <a:lstStyle/>
                  <a:p>
                    <a:pPr rtl="0">
                      <a:defRPr sz="1400" kern="120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  <a:sym typeface="Arial Black"/>
                      </a:defRPr>
                    </a:pPr>
                    <a:r>
                      <a:rPr lang="en-US" dirty="0"/>
                      <a:t>10.0</a:t>
                    </a:r>
                  </a:p>
                </c:rich>
              </c:tx>
              <c:numFmt formatCode="#,##0.0;&quot;-&quot;#,##0.0" sourceLinked="0"/>
              <c:spPr>
                <a:noFill/>
                <a:ln>
                  <a:noFill/>
                </a:ln>
              </c:sp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11-A5A5-43CD-94CA-DAFA23C7DA97}"/>
                </c:ex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0"/>
            <c:showBubbleSize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val>
            <c:numRef>
              <c:f>Sheet1!$A$3:$F$3</c:f>
              <c:numCache>
                <c:formatCode>General</c:formatCode>
                <c:ptCount val="6"/>
                <c:pt idx="0">
                  <c:v>6.472999999999999</c:v>
                </c:pt>
                <c:pt idx="1">
                  <c:v>7.6049999999999969</c:v>
                </c:pt>
                <c:pt idx="2">
                  <c:v>9.2449999999999974</c:v>
                </c:pt>
                <c:pt idx="3">
                  <c:v>9.5000000000000036</c:v>
                </c:pt>
                <c:pt idx="4">
                  <c:v>9.6999999999999993</c:v>
                </c:pt>
                <c:pt idx="5">
                  <c:v>10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12-A5A5-43CD-94CA-DAFA23C7DA97}"/>
            </c:ext>
          </c:extLst>
        </c:ser>
        <c:ser>
          <c:idx val="3"/>
          <c:order val="3"/>
          <c:spPr>
            <a:solidFill>
              <a:srgbClr val="4E72B7"/>
            </a:solidFill>
            <a:ln w="3175" algn="ctr">
              <a:solidFill>
                <a:schemeClr val="tx1"/>
              </a:solidFill>
              <a:prstDash val="solid"/>
            </a:ln>
          </c:spPr>
          <c:invertIfNegative val="0"/>
          <c:dLbls>
            <c:dLbl>
              <c:idx val="0"/>
              <c:layout>
                <c:manualLayout>
                  <c:x val="0"/>
                  <c:y val="-2.206287920573635E-3"/>
                </c:manualLayout>
              </c:layout>
              <c:tx>
                <c:rich>
                  <a:bodyPr wrap="none"/>
                  <a:lstStyle/>
                  <a:p>
                    <a:pPr rtl="0">
                      <a:defRPr sz="1400" kern="120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  <a:sym typeface="Arial Black"/>
                      </a:defRPr>
                    </a:pPr>
                    <a:r>
                      <a:rPr lang="en-US" dirty="0"/>
                      <a:t>18.2</a:t>
                    </a:r>
                  </a:p>
                </c:rich>
              </c:tx>
              <c:numFmt formatCode="#,##0.0;&quot;-&quot;#,##0.0" sourceLinked="0"/>
              <c:spPr>
                <a:noFill/>
                <a:ln>
                  <a:noFill/>
                </a:ln>
              </c:sp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13-A5A5-43CD-94CA-DAFA23C7DA97}"/>
                </c:ex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</c:extLst>
            </c:dLbl>
            <c:dLbl>
              <c:idx val="1"/>
              <c:layout>
                <c:manualLayout>
                  <c:x val="0"/>
                  <c:y val="-1.6547159404302261E-3"/>
                </c:manualLayout>
              </c:layout>
              <c:tx>
                <c:rich>
                  <a:bodyPr wrap="none"/>
                  <a:lstStyle/>
                  <a:p>
                    <a:pPr rtl="0">
                      <a:defRPr sz="1400" kern="120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  <a:sym typeface="Arial Black"/>
                      </a:defRPr>
                    </a:pPr>
                    <a:r>
                      <a:rPr lang="en-US" dirty="0"/>
                      <a:t>22.2</a:t>
                    </a:r>
                  </a:p>
                </c:rich>
              </c:tx>
              <c:numFmt formatCode="#,##0.0;&quot;-&quot;#,##0.0" sourceLinked="0"/>
              <c:spPr>
                <a:noFill/>
                <a:ln>
                  <a:noFill/>
                </a:ln>
              </c:sp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14-A5A5-43CD-94CA-DAFA23C7DA97}"/>
                </c:ex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</c:extLst>
            </c:dLbl>
            <c:dLbl>
              <c:idx val="2"/>
              <c:layout>
                <c:manualLayout>
                  <c:x val="0"/>
                  <c:y val="-2.206287920573635E-3"/>
                </c:manualLayout>
              </c:layout>
              <c:tx>
                <c:rich>
                  <a:bodyPr wrap="none"/>
                  <a:lstStyle/>
                  <a:p>
                    <a:pPr rtl="0">
                      <a:defRPr sz="1400" kern="120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  <a:sym typeface="Arial Black"/>
                      </a:defRPr>
                    </a:pPr>
                    <a:r>
                      <a:rPr lang="en-US" dirty="0"/>
                      <a:t>26.0</a:t>
                    </a:r>
                  </a:p>
                </c:rich>
              </c:tx>
              <c:numFmt formatCode="#,##0.0;&quot;-&quot;#,##0.0" sourceLinked="0"/>
              <c:spPr>
                <a:noFill/>
                <a:ln>
                  <a:noFill/>
                </a:ln>
              </c:sp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15-A5A5-43CD-94CA-DAFA23C7DA97}"/>
                </c:ex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</c:extLst>
            </c:dLbl>
            <c:dLbl>
              <c:idx val="3"/>
              <c:layout>
                <c:manualLayout>
                  <c:x val="0"/>
                  <c:y val="-1.6547159404302261E-3"/>
                </c:manualLayout>
              </c:layout>
              <c:tx>
                <c:rich>
                  <a:bodyPr wrap="none"/>
                  <a:lstStyle/>
                  <a:p>
                    <a:pPr rtl="0">
                      <a:defRPr sz="1400" kern="120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  <a:sym typeface="Arial Black"/>
                      </a:defRPr>
                    </a:pPr>
                    <a:r>
                      <a:rPr lang="en-US" dirty="0"/>
                      <a:t>20.4</a:t>
                    </a:r>
                  </a:p>
                </c:rich>
              </c:tx>
              <c:numFmt formatCode="#,##0.0;&quot;-&quot;#,##0.0" sourceLinked="0"/>
              <c:spPr>
                <a:noFill/>
                <a:ln>
                  <a:noFill/>
                </a:ln>
              </c:sp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16-A5A5-43CD-94CA-DAFA23C7DA97}"/>
                </c:ex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</c:extLst>
            </c:dLbl>
            <c:dLbl>
              <c:idx val="4"/>
              <c:layout>
                <c:manualLayout>
                  <c:x val="0"/>
                  <c:y val="-2.206287920573635E-3"/>
                </c:manualLayout>
              </c:layout>
              <c:tx>
                <c:rich>
                  <a:bodyPr wrap="none"/>
                  <a:lstStyle/>
                  <a:p>
                    <a:pPr rtl="0">
                      <a:defRPr sz="1400" kern="120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  <a:sym typeface="Arial Black"/>
                      </a:defRPr>
                    </a:pPr>
                    <a:r>
                      <a:rPr lang="en-US" dirty="0"/>
                      <a:t>17.9</a:t>
                    </a:r>
                  </a:p>
                </c:rich>
              </c:tx>
              <c:numFmt formatCode="#,##0.0;&quot;-&quot;#,##0.0" sourceLinked="0"/>
              <c:spPr>
                <a:noFill/>
                <a:ln>
                  <a:noFill/>
                </a:ln>
              </c:sp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17-A5A5-43CD-94CA-DAFA23C7DA97}"/>
                </c:ex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</c:extLst>
            </c:dLbl>
            <c:dLbl>
              <c:idx val="5"/>
              <c:layout>
                <c:manualLayout>
                  <c:x val="0"/>
                  <c:y val="-1.6547159404302261E-3"/>
                </c:manualLayout>
              </c:layout>
              <c:tx>
                <c:rich>
                  <a:bodyPr wrap="none"/>
                  <a:lstStyle/>
                  <a:p>
                    <a:pPr rtl="0">
                      <a:defRPr sz="1400" kern="120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  <a:sym typeface="Arial Black"/>
                      </a:defRPr>
                    </a:pPr>
                    <a:r>
                      <a:rPr lang="en-US" dirty="0"/>
                      <a:t>19.8</a:t>
                    </a:r>
                  </a:p>
                </c:rich>
              </c:tx>
              <c:numFmt formatCode="#,##0.0;&quot;-&quot;#,##0.0" sourceLinked="0"/>
              <c:spPr>
                <a:noFill/>
                <a:ln>
                  <a:noFill/>
                </a:ln>
              </c:sp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18-A5A5-43CD-94CA-DAFA23C7DA97}"/>
                </c:ex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0"/>
            <c:showBubbleSize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val>
            <c:numRef>
              <c:f>Sheet1!$A$4:$F$4</c:f>
              <c:numCache>
                <c:formatCode>General</c:formatCode>
                <c:ptCount val="6"/>
                <c:pt idx="0">
                  <c:v>18.173000000000002</c:v>
                </c:pt>
                <c:pt idx="1">
                  <c:v>22.161000000000001</c:v>
                </c:pt>
                <c:pt idx="2">
                  <c:v>26.013999999999996</c:v>
                </c:pt>
                <c:pt idx="3">
                  <c:v>20.399999999999999</c:v>
                </c:pt>
                <c:pt idx="4">
                  <c:v>17.899999999999999</c:v>
                </c:pt>
                <c:pt idx="5">
                  <c:v>19.800000000000004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19-A5A5-43CD-94CA-DAFA23C7DA97}"/>
            </c:ext>
          </c:extLst>
        </c:ser>
        <c:ser>
          <c:idx val="4"/>
          <c:order val="4"/>
          <c:spPr>
            <a:solidFill>
              <a:srgbClr val="004F9F"/>
            </a:solidFill>
            <a:ln w="3175" algn="ctr">
              <a:solidFill>
                <a:schemeClr val="tx1"/>
              </a:solidFill>
              <a:prstDash val="solid"/>
            </a:ln>
          </c:spPr>
          <c:invertIfNegative val="0"/>
          <c:dLbls>
            <c:dLbl>
              <c:idx val="0"/>
              <c:layout>
                <c:manualLayout>
                  <c:x val="0"/>
                  <c:y val="-1.6547159404302261E-3"/>
                </c:manualLayout>
              </c:layout>
              <c:tx>
                <c:rich>
                  <a:bodyPr wrap="none"/>
                  <a:lstStyle/>
                  <a:p>
                    <a:pPr rtl="0">
                      <a:defRPr sz="1400" kern="120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en-US" dirty="0"/>
                      <a:t>53.7</a:t>
                    </a:r>
                  </a:p>
                </c:rich>
              </c:tx>
              <c:numFmt formatCode="#,##0.0;&quot;-&quot;#,##0.0" sourceLinked="0"/>
              <c:spPr>
                <a:noFill/>
                <a:ln>
                  <a:noFill/>
                </a:ln>
              </c:sp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1A-A5A5-43CD-94CA-DAFA23C7DA97}"/>
                </c:ex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</c:extLst>
            </c:dLbl>
            <c:dLbl>
              <c:idx val="2"/>
              <c:layout>
                <c:manualLayout>
                  <c:x val="0"/>
                  <c:y val="-2.206287920573635E-3"/>
                </c:manualLayout>
              </c:layout>
              <c:tx>
                <c:rich>
                  <a:bodyPr wrap="none"/>
                  <a:lstStyle/>
                  <a:p>
                    <a:pPr rtl="0">
                      <a:defRPr sz="1400" kern="120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  <a:sym typeface="Arial Black"/>
                      </a:defRPr>
                    </a:pPr>
                    <a:r>
                      <a:rPr lang="en-US" dirty="0"/>
                      <a:t>51.2</a:t>
                    </a:r>
                  </a:p>
                </c:rich>
              </c:tx>
              <c:numFmt formatCode="#,##0.0;&quot;-&quot;#,##0.0" sourceLinked="0"/>
              <c:spPr>
                <a:noFill/>
                <a:ln>
                  <a:noFill/>
                </a:ln>
              </c:sp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1B-A5A5-43CD-94CA-DAFA23C7DA97}"/>
                </c:ex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</c:extLst>
            </c:dLbl>
            <c:dLbl>
              <c:idx val="3"/>
              <c:layout>
                <c:manualLayout>
                  <c:x val="0"/>
                  <c:y val="-1.6547159404302261E-3"/>
                </c:manualLayout>
              </c:layout>
              <c:tx>
                <c:rich>
                  <a:bodyPr wrap="none"/>
                  <a:lstStyle/>
                  <a:p>
                    <a:pPr rtl="0">
                      <a:defRPr sz="1400" kern="120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en-US" dirty="0"/>
                      <a:t>47.9</a:t>
                    </a:r>
                  </a:p>
                </c:rich>
              </c:tx>
              <c:numFmt formatCode="#,##0.0;&quot;-&quot;#,##0.0" sourceLinked="0"/>
              <c:spPr>
                <a:noFill/>
                <a:ln>
                  <a:noFill/>
                </a:ln>
              </c:sp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1C-A5A5-43CD-94CA-DAFA23C7DA97}"/>
                </c:ex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</c:extLst>
            </c:dLbl>
            <c:dLbl>
              <c:idx val="4"/>
              <c:layout>
                <c:manualLayout>
                  <c:x val="0"/>
                  <c:y val="-1.6547159404302261E-3"/>
                </c:manualLayout>
              </c:layout>
              <c:tx>
                <c:rich>
                  <a:bodyPr wrap="none"/>
                  <a:lstStyle/>
                  <a:p>
                    <a:pPr rtl="0">
                      <a:defRPr sz="1400" kern="120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  <a:sym typeface="Arial Black"/>
                      </a:defRPr>
                    </a:pPr>
                    <a:r>
                      <a:rPr lang="en-US" dirty="0"/>
                      <a:t>42.5</a:t>
                    </a:r>
                  </a:p>
                </c:rich>
              </c:tx>
              <c:numFmt formatCode="#,##0.0;&quot;-&quot;#,##0.0" sourceLinked="0"/>
              <c:spPr>
                <a:noFill/>
                <a:ln>
                  <a:noFill/>
                </a:ln>
              </c:sp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1D-A5A5-43CD-94CA-DAFA23C7DA97}"/>
                </c:ex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</c:extLst>
            </c:dLbl>
            <c:dLbl>
              <c:idx val="5"/>
              <c:layout>
                <c:manualLayout>
                  <c:x val="0"/>
                  <c:y val="-1.6547159404302261E-3"/>
                </c:manualLayout>
              </c:layout>
              <c:tx>
                <c:rich>
                  <a:bodyPr wrap="none"/>
                  <a:lstStyle/>
                  <a:p>
                    <a:pPr rtl="0">
                      <a:defRPr sz="1400" kern="120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  <a:sym typeface="Arial Black"/>
                      </a:defRPr>
                    </a:pPr>
                    <a:r>
                      <a:rPr lang="en-US" dirty="0"/>
                      <a:t>46.2</a:t>
                    </a:r>
                  </a:p>
                </c:rich>
              </c:tx>
              <c:numFmt formatCode="#,##0.0;&quot;-&quot;#,##0.0" sourceLinked="0"/>
              <c:spPr>
                <a:noFill/>
                <a:ln>
                  <a:noFill/>
                </a:ln>
              </c:sp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1E-A5A5-43CD-94CA-DAFA23C7DA97}"/>
                </c:ex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0"/>
            <c:showBubbleSize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val>
            <c:numRef>
              <c:f>Sheet1!$A$5:$F$5</c:f>
              <c:numCache>
                <c:formatCode>General</c:formatCode>
                <c:ptCount val="6"/>
                <c:pt idx="0">
                  <c:v>53.69</c:v>
                </c:pt>
                <c:pt idx="1">
                  <c:v>51.75</c:v>
                </c:pt>
                <c:pt idx="2">
                  <c:v>51.162000000000006</c:v>
                </c:pt>
                <c:pt idx="3">
                  <c:v>47.9</c:v>
                </c:pt>
                <c:pt idx="4">
                  <c:v>42.499999999999993</c:v>
                </c:pt>
                <c:pt idx="5">
                  <c:v>46.2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1F-A5A5-43CD-94CA-DAFA23C7DA9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80"/>
        <c:overlap val="100"/>
        <c:axId val="155729080"/>
        <c:axId val="154060448"/>
      </c:barChart>
      <c:catAx>
        <c:axId val="155729080"/>
        <c:scaling>
          <c:orientation val="minMax"/>
        </c:scaling>
        <c:delete val="0"/>
        <c:axPos val="b"/>
        <c:majorGridlines>
          <c:spPr>
            <a:ln>
              <a:noFill/>
            </a:ln>
          </c:spPr>
        </c:majorGridlines>
        <c:majorTickMark val="none"/>
        <c:minorTickMark val="none"/>
        <c:tickLblPos val="none"/>
        <c:spPr>
          <a:ln w="9525" algn="ctr">
            <a:solidFill>
              <a:schemeClr val="tx1"/>
            </a:solidFill>
            <a:prstDash val="solid"/>
          </a:ln>
        </c:spPr>
        <c:crossAx val="154060448"/>
        <c:crosses val="min"/>
        <c:auto val="0"/>
        <c:lblAlgn val="ctr"/>
        <c:lblOffset val="100"/>
        <c:noMultiLvlLbl val="0"/>
      </c:catAx>
      <c:valAx>
        <c:axId val="154060448"/>
        <c:scaling>
          <c:orientation val="minMax"/>
          <c:max val="121.874"/>
          <c:min val="0"/>
        </c:scaling>
        <c:delete val="1"/>
        <c:axPos val="l"/>
        <c:numFmt formatCode="General" sourceLinked="1"/>
        <c:majorTickMark val="out"/>
        <c:minorTickMark val="none"/>
        <c:tickLblPos val="nextTo"/>
        <c:crossAx val="155729080"/>
        <c:crosses val="min"/>
        <c:crossBetween val="between"/>
      </c:valAx>
    </c:plotArea>
    <c:plotVisOnly val="0"/>
    <c:dispBlanksAs val="gap"/>
    <c:showDLblsOverMax val="1"/>
  </c:chart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1.1853202644175975E-2"/>
          <c:y val="2.6289180990899899E-2"/>
          <c:w val="0.97629359471164801"/>
          <c:h val="0.94742163801820023"/>
        </c:manualLayout>
      </c:layout>
      <c:barChart>
        <c:barDir val="col"/>
        <c:grouping val="stacked"/>
        <c:varyColors val="0"/>
        <c:ser>
          <c:idx val="0"/>
          <c:order val="0"/>
          <c:spPr>
            <a:solidFill>
              <a:srgbClr val="CAC9C9"/>
            </a:solidFill>
            <a:ln w="12700" algn="ctr">
              <a:solidFill>
                <a:schemeClr val="tx1"/>
              </a:solidFill>
              <a:prstDash val="solid"/>
            </a:ln>
          </c:spPr>
          <c:invertIfNegative val="0"/>
          <c:dPt>
            <c:idx val="5"/>
            <c:invertIfNegative val="0"/>
            <c:bubble3D val="0"/>
            <c:spPr>
              <a:solidFill>
                <a:srgbClr val="004F9F"/>
              </a:solidFill>
              <a:ln w="12700" algn="ctr">
                <a:solidFill>
                  <a:schemeClr val="tx1"/>
                </a:solidFill>
                <a:prstDash val="solid"/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A5D4-4BF8-833A-A1AD71929114}"/>
              </c:ext>
            </c:extLst>
          </c:dPt>
          <c:val>
            <c:numRef>
              <c:f>Sheet1!$A$1:$F$1</c:f>
              <c:numCache>
                <c:formatCode>General</c:formatCode>
                <c:ptCount val="6"/>
                <c:pt idx="0">
                  <c:v>4372</c:v>
                </c:pt>
                <c:pt idx="1">
                  <c:v>4689.1000000000004</c:v>
                </c:pt>
                <c:pt idx="2">
                  <c:v>5183</c:v>
                </c:pt>
                <c:pt idx="3">
                  <c:v>4781.6000000000004</c:v>
                </c:pt>
                <c:pt idx="4">
                  <c:v>4075.6</c:v>
                </c:pt>
                <c:pt idx="5">
                  <c:v>4266.5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A5D4-4BF8-833A-A1AD7192911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80"/>
        <c:overlap val="100"/>
        <c:axId val="154061232"/>
        <c:axId val="154062016"/>
      </c:barChart>
      <c:catAx>
        <c:axId val="154061232"/>
        <c:scaling>
          <c:orientation val="minMax"/>
        </c:scaling>
        <c:delete val="0"/>
        <c:axPos val="b"/>
        <c:majorGridlines>
          <c:spPr>
            <a:ln>
              <a:noFill/>
            </a:ln>
          </c:spPr>
        </c:majorGridlines>
        <c:majorTickMark val="none"/>
        <c:minorTickMark val="none"/>
        <c:tickLblPos val="none"/>
        <c:spPr>
          <a:ln w="9525" algn="ctr">
            <a:solidFill>
              <a:schemeClr val="tx1"/>
            </a:solidFill>
            <a:prstDash val="solid"/>
          </a:ln>
        </c:spPr>
        <c:crossAx val="154062016"/>
        <c:crosses val="min"/>
        <c:auto val="0"/>
        <c:lblAlgn val="ctr"/>
        <c:lblOffset val="100"/>
        <c:noMultiLvlLbl val="0"/>
      </c:catAx>
      <c:valAx>
        <c:axId val="154062016"/>
        <c:scaling>
          <c:orientation val="minMax"/>
          <c:max val="5183"/>
          <c:min val="0"/>
        </c:scaling>
        <c:delete val="1"/>
        <c:axPos val="l"/>
        <c:numFmt formatCode="General" sourceLinked="1"/>
        <c:majorTickMark val="out"/>
        <c:minorTickMark val="none"/>
        <c:tickLblPos val="nextTo"/>
        <c:crossAx val="154061232"/>
        <c:crosses val="min"/>
        <c:crossBetween val="between"/>
      </c:valAx>
    </c:plotArea>
    <c:plotVisOnly val="0"/>
    <c:dispBlanksAs val="gap"/>
    <c:showDLblsOverMax val="1"/>
  </c:chart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5157894736842106"/>
          <c:y val="2.8888888888888888E-2"/>
          <c:w val="0.69614035087719295"/>
          <c:h val="0.94222222222222218"/>
        </c:manualLayout>
      </c:layout>
      <c:barChart>
        <c:barDir val="col"/>
        <c:grouping val="stacked"/>
        <c:varyColors val="0"/>
        <c:ser>
          <c:idx val="0"/>
          <c:order val="0"/>
          <c:spPr>
            <a:solidFill>
              <a:srgbClr val="3786DE"/>
            </a:solidFill>
            <a:ln w="3175" algn="ctr">
              <a:solidFill>
                <a:schemeClr val="tx1"/>
              </a:solidFill>
              <a:prstDash val="solid"/>
            </a:ln>
          </c:spPr>
          <c:invertIfNegative val="0"/>
          <c:dLbls>
            <c:dLbl>
              <c:idx val="0"/>
              <c:layout>
                <c:manualLayout>
                  <c:x val="0"/>
                  <c:y val="0"/>
                </c:manualLayout>
              </c:layout>
              <c:numFmt formatCode="#,##0;&quot;-&quot;#,##0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 rtl="0">
                    <a:defRPr sz="1200" kern="1200">
                      <a:solidFill>
                        <a:schemeClr val="bg1"/>
                      </a:solidFill>
                      <a:latin typeface="Arial Black"/>
                      <a:ea typeface="+mn-ea"/>
                      <a:cs typeface="+mn-cs"/>
                      <a:sym typeface="Arial Black"/>
                    </a:defRPr>
                  </a:pPr>
                  <a:endParaRPr lang="pl-PL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0-FA90-42BC-8C42-ED42AE931903}"/>
                </c:ex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  <c15:layout/>
                </c:ext>
              </c:extLst>
            </c:dLbl>
            <c:dLbl>
              <c:idx val="1"/>
              <c:layout>
                <c:manualLayout>
                  <c:x val="0"/>
                  <c:y val="0"/>
                </c:manualLayout>
              </c:layout>
              <c:numFmt formatCode="#,##0;&quot;-&quot;#,##0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 rtl="0">
                    <a:defRPr sz="1200" kern="1200">
                      <a:solidFill>
                        <a:schemeClr val="bg1"/>
                      </a:solidFill>
                      <a:latin typeface="Arial Black"/>
                      <a:ea typeface="+mn-ea"/>
                      <a:cs typeface="+mn-cs"/>
                      <a:sym typeface="Arial Black"/>
                    </a:defRPr>
                  </a:pPr>
                  <a:endParaRPr lang="pl-PL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1-FA90-42BC-8C42-ED42AE931903}"/>
                </c:ex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0"/>
            <c:showBubbleSize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val>
            <c:numRef>
              <c:f>Sheet1!$A$1:$B$1</c:f>
              <c:numCache>
                <c:formatCode>General</c:formatCode>
                <c:ptCount val="2"/>
                <c:pt idx="0">
                  <c:v>34.542686794367626</c:v>
                </c:pt>
                <c:pt idx="1">
                  <c:v>35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FA90-42BC-8C42-ED42AE931903}"/>
            </c:ext>
          </c:extLst>
        </c:ser>
        <c:ser>
          <c:idx val="1"/>
          <c:order val="1"/>
          <c:spPr>
            <a:solidFill>
              <a:srgbClr val="004F9F"/>
            </a:solidFill>
            <a:ln w="3175" algn="ctr">
              <a:solidFill>
                <a:schemeClr val="tx1"/>
              </a:solidFill>
              <a:prstDash val="solid"/>
            </a:ln>
          </c:spPr>
          <c:invertIfNegative val="0"/>
          <c:dLbls>
            <c:dLbl>
              <c:idx val="0"/>
              <c:layout>
                <c:manualLayout>
                  <c:x val="0"/>
                  <c:y val="0"/>
                </c:manualLayout>
              </c:layout>
              <c:numFmt formatCode="#,##0;&quot;-&quot;#,##0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 rtl="0">
                    <a:defRPr sz="1200" kern="1200">
                      <a:solidFill>
                        <a:schemeClr val="bg1"/>
                      </a:solidFill>
                      <a:latin typeface="Arial Black"/>
                      <a:ea typeface="+mn-ea"/>
                      <a:cs typeface="+mn-cs"/>
                    </a:defRPr>
                  </a:pPr>
                  <a:endParaRPr lang="pl-PL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3-FA90-42BC-8C42-ED42AE931903}"/>
                </c:ex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  <c15:layout/>
                </c:ext>
              </c:extLst>
            </c:dLbl>
            <c:dLbl>
              <c:idx val="1"/>
              <c:layout>
                <c:manualLayout>
                  <c:x val="0"/>
                  <c:y val="-5.5555555555555556E-4"/>
                </c:manualLayout>
              </c:layout>
              <c:numFmt formatCode="#,##0;&quot;-&quot;#,##0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 rtl="0">
                    <a:defRPr sz="1200" kern="1200">
                      <a:solidFill>
                        <a:schemeClr val="bg1"/>
                      </a:solidFill>
                      <a:latin typeface="Arial Black"/>
                      <a:ea typeface="+mn-ea"/>
                      <a:cs typeface="+mn-cs"/>
                    </a:defRPr>
                  </a:pPr>
                  <a:endParaRPr lang="pl-PL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4-FA90-42BC-8C42-ED42AE931903}"/>
                </c:ex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0"/>
            <c:showBubbleSize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val>
            <c:numRef>
              <c:f>Sheet1!$A$2:$B$2</c:f>
              <c:numCache>
                <c:formatCode>General</c:formatCode>
                <c:ptCount val="2"/>
                <c:pt idx="0">
                  <c:v>137.79440991162417</c:v>
                </c:pt>
                <c:pt idx="1">
                  <c:v>131.69999999999999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5-FA90-42BC-8C42-ED42AE93190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80"/>
        <c:overlap val="100"/>
        <c:axId val="224771968"/>
        <c:axId val="224768048"/>
      </c:barChart>
      <c:catAx>
        <c:axId val="224771968"/>
        <c:scaling>
          <c:orientation val="minMax"/>
        </c:scaling>
        <c:delete val="0"/>
        <c:axPos val="b"/>
        <c:majorGridlines>
          <c:spPr>
            <a:ln>
              <a:noFill/>
            </a:ln>
          </c:spPr>
        </c:majorGridlines>
        <c:majorTickMark val="none"/>
        <c:minorTickMark val="none"/>
        <c:tickLblPos val="none"/>
        <c:spPr>
          <a:ln w="9525" algn="ctr">
            <a:solidFill>
              <a:srgbClr val="000000"/>
            </a:solidFill>
            <a:prstDash val="solid"/>
          </a:ln>
        </c:spPr>
        <c:crossAx val="224768048"/>
        <c:crosses val="min"/>
        <c:auto val="0"/>
        <c:lblAlgn val="ctr"/>
        <c:lblOffset val="100"/>
        <c:noMultiLvlLbl val="0"/>
      </c:catAx>
      <c:valAx>
        <c:axId val="224768048"/>
        <c:scaling>
          <c:orientation val="minMax"/>
          <c:max val="185.44547338153831"/>
          <c:min val="0"/>
        </c:scaling>
        <c:delete val="1"/>
        <c:axPos val="l"/>
        <c:numFmt formatCode="General" sourceLinked="1"/>
        <c:majorTickMark val="out"/>
        <c:minorTickMark val="none"/>
        <c:tickLblPos val="nextTo"/>
        <c:crossAx val="224771968"/>
        <c:crosses val="min"/>
        <c:crossBetween val="between"/>
      </c:valAx>
    </c:plotArea>
    <c:plotVisOnly val="0"/>
    <c:dispBlanksAs val="gap"/>
    <c:showDLblsOverMax val="1"/>
  </c:chart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2.6776519052523172E-2"/>
          <c:y val="2.9246344206974129E-2"/>
          <c:w val="0.9464469618949537"/>
          <c:h val="0.94150731158605172"/>
        </c:manualLayout>
      </c:layout>
      <c:barChart>
        <c:barDir val="col"/>
        <c:grouping val="stacked"/>
        <c:varyColors val="0"/>
        <c:ser>
          <c:idx val="0"/>
          <c:order val="0"/>
          <c:spPr>
            <a:solidFill>
              <a:srgbClr val="555454"/>
            </a:solidFill>
            <a:ln w="3175" algn="ctr">
              <a:solidFill>
                <a:schemeClr val="tx1"/>
              </a:solidFill>
              <a:prstDash val="solid"/>
            </a:ln>
          </c:spPr>
          <c:invertIfNegative val="0"/>
          <c:dLbls>
            <c:dLbl>
              <c:idx val="0"/>
              <c:layout>
                <c:manualLayout>
                  <c:x val="0"/>
                  <c:y val="-5.6242969628796406E-4"/>
                </c:manualLayout>
              </c:layout>
              <c:numFmt formatCode="#,##0;&quot;-&quot;#,##0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 rtl="0">
                    <a:defRPr sz="1200" kern="1200">
                      <a:solidFill>
                        <a:schemeClr val="bg1"/>
                      </a:solidFill>
                      <a:latin typeface="Arial Black"/>
                      <a:ea typeface="+mn-ea"/>
                      <a:cs typeface="+mn-cs"/>
                    </a:defRPr>
                  </a:pPr>
                  <a:endParaRPr lang="pl-PL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0-A3D8-4A39-A3A3-49257EBC5116}"/>
                </c:ex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  <c15:layout/>
                </c:ext>
              </c:extLst>
            </c:dLbl>
            <c:dLbl>
              <c:idx val="1"/>
              <c:layout>
                <c:manualLayout>
                  <c:x val="0"/>
                  <c:y val="-5.6242969628796406E-4"/>
                </c:manualLayout>
              </c:layout>
              <c:numFmt formatCode="#,##0;&quot;-&quot;#,##0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 rtl="0">
                    <a:defRPr sz="1200" kern="1200">
                      <a:solidFill>
                        <a:schemeClr val="bg1"/>
                      </a:solidFill>
                      <a:latin typeface="Arial Black"/>
                      <a:ea typeface="+mn-ea"/>
                      <a:cs typeface="+mn-cs"/>
                    </a:defRPr>
                  </a:pPr>
                  <a:endParaRPr lang="pl-PL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1-A3D8-4A39-A3A3-49257EBC5116}"/>
                </c:ex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0"/>
            <c:showBubbleSize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val>
            <c:numRef>
              <c:f>Sheet1!$A$1:$C$1</c:f>
              <c:numCache>
                <c:formatCode>General</c:formatCode>
                <c:ptCount val="3"/>
                <c:pt idx="0">
                  <c:v>11.188633768869721</c:v>
                </c:pt>
                <c:pt idx="1">
                  <c:v>12.07421875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A3D8-4A39-A3A3-49257EBC5116}"/>
            </c:ext>
          </c:extLst>
        </c:ser>
        <c:ser>
          <c:idx val="1"/>
          <c:order val="1"/>
          <c:spPr>
            <a:solidFill>
              <a:srgbClr val="868685"/>
            </a:solidFill>
            <a:ln w="3175" algn="ctr">
              <a:solidFill>
                <a:schemeClr val="tx1"/>
              </a:solidFill>
              <a:prstDash val="solid"/>
            </a:ln>
          </c:spPr>
          <c:invertIfNegative val="0"/>
          <c:dLbls>
            <c:dLbl>
              <c:idx val="0"/>
              <c:layout>
                <c:manualLayout>
                  <c:x val="0"/>
                  <c:y val="0"/>
                </c:manualLayout>
              </c:layout>
              <c:numFmt formatCode="#,##0;&quot;-&quot;#,##0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 rtl="0">
                    <a:defRPr sz="1200" kern="1200">
                      <a:solidFill>
                        <a:schemeClr val="bg1"/>
                      </a:solidFill>
                      <a:latin typeface="Arial Black"/>
                      <a:ea typeface="+mn-ea"/>
                      <a:cs typeface="+mn-cs"/>
                      <a:sym typeface="Arial Black"/>
                    </a:defRPr>
                  </a:pPr>
                  <a:endParaRPr lang="pl-PL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3-A3D8-4A39-A3A3-49257EBC5116}"/>
                </c:ex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  <c15:layout/>
                </c:ext>
              </c:extLst>
            </c:dLbl>
            <c:dLbl>
              <c:idx val="1"/>
              <c:layout>
                <c:manualLayout>
                  <c:x val="0"/>
                  <c:y val="0"/>
                </c:manualLayout>
              </c:layout>
              <c:numFmt formatCode="#,##0;&quot;-&quot;#,##0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 rtl="0">
                    <a:defRPr sz="1200" kern="1200">
                      <a:solidFill>
                        <a:schemeClr val="bg1"/>
                      </a:solidFill>
                      <a:latin typeface="Arial Black"/>
                      <a:ea typeface="+mn-ea"/>
                      <a:cs typeface="+mn-cs"/>
                      <a:sym typeface="Arial Black"/>
                    </a:defRPr>
                  </a:pPr>
                  <a:endParaRPr lang="pl-PL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4-A3D8-4A39-A3A3-49257EBC5116}"/>
                </c:ex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0"/>
            <c:showBubbleSize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val>
            <c:numRef>
              <c:f>Sheet1!$A$2:$C$2</c:f>
              <c:numCache>
                <c:formatCode>General</c:formatCode>
                <c:ptCount val="3"/>
                <c:pt idx="0">
                  <c:v>29.865956277221024</c:v>
                </c:pt>
                <c:pt idx="1">
                  <c:v>29.8671875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5-A3D8-4A39-A3A3-49257EBC5116}"/>
            </c:ext>
          </c:extLst>
        </c:ser>
        <c:ser>
          <c:idx val="2"/>
          <c:order val="2"/>
          <c:spPr>
            <a:solidFill>
              <a:srgbClr val="A0A09F"/>
            </a:solidFill>
            <a:ln w="3175" algn="ctr">
              <a:solidFill>
                <a:schemeClr val="tx1"/>
              </a:solidFill>
              <a:prstDash val="solid"/>
            </a:ln>
          </c:spPr>
          <c:invertIfNegative val="0"/>
          <c:dLbls>
            <c:dLbl>
              <c:idx val="0"/>
              <c:layout>
                <c:manualLayout>
                  <c:x val="0"/>
                  <c:y val="0"/>
                </c:manualLayout>
              </c:layout>
              <c:numFmt formatCode="#,##0;&quot;-&quot;#,##0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 rtl="0">
                    <a:defRPr sz="1200" kern="1200">
                      <a:solidFill>
                        <a:schemeClr val="tx1"/>
                      </a:solidFill>
                      <a:latin typeface="Arial Black"/>
                      <a:ea typeface="+mn-ea"/>
                      <a:cs typeface="+mn-cs"/>
                      <a:sym typeface="Arial Black"/>
                    </a:defRPr>
                  </a:pPr>
                  <a:endParaRPr lang="pl-PL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6-A3D8-4A39-A3A3-49257EBC5116}"/>
                </c:ex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  <c15:layout/>
                </c:ext>
              </c:extLst>
            </c:dLbl>
            <c:dLbl>
              <c:idx val="1"/>
              <c:layout>
                <c:manualLayout>
                  <c:x val="0"/>
                  <c:y val="0"/>
                </c:manualLayout>
              </c:layout>
              <c:numFmt formatCode="#,##0;&quot;-&quot;#,##0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 rtl="0">
                    <a:defRPr sz="1200" kern="1200">
                      <a:solidFill>
                        <a:schemeClr val="tx1"/>
                      </a:solidFill>
                      <a:latin typeface="Arial Black"/>
                      <a:ea typeface="+mn-ea"/>
                      <a:cs typeface="+mn-cs"/>
                      <a:sym typeface="Arial Black"/>
                    </a:defRPr>
                  </a:pPr>
                  <a:endParaRPr lang="pl-PL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7-A3D8-4A39-A3A3-49257EBC5116}"/>
                </c:ex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0"/>
            <c:showBubbleSize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val>
            <c:numRef>
              <c:f>Sheet1!$A$3:$C$3</c:f>
              <c:numCache>
                <c:formatCode>General</c:formatCode>
                <c:ptCount val="3"/>
                <c:pt idx="0">
                  <c:v>32.41574696604507</c:v>
                </c:pt>
                <c:pt idx="1">
                  <c:v>28.203125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8-A3D8-4A39-A3A3-49257EBC5116}"/>
            </c:ext>
          </c:extLst>
        </c:ser>
        <c:ser>
          <c:idx val="3"/>
          <c:order val="3"/>
          <c:spPr>
            <a:solidFill>
              <a:srgbClr val="BAB9B9"/>
            </a:solidFill>
            <a:ln w="3175" algn="ctr">
              <a:solidFill>
                <a:schemeClr val="tx1"/>
              </a:solidFill>
              <a:prstDash val="solid"/>
            </a:ln>
          </c:spPr>
          <c:invertIfNegative val="0"/>
          <c:dLbls>
            <c:dLbl>
              <c:idx val="0"/>
              <c:layout>
                <c:manualLayout>
                  <c:x val="0"/>
                  <c:y val="0"/>
                </c:manualLayout>
              </c:layout>
              <c:numFmt formatCode="#,##0;&quot;-&quot;#,##0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 rtl="0">
                    <a:defRPr sz="1200" kern="1200">
                      <a:solidFill>
                        <a:schemeClr val="tx1"/>
                      </a:solidFill>
                      <a:latin typeface="Arial Black"/>
                      <a:ea typeface="+mn-ea"/>
                      <a:cs typeface="+mn-cs"/>
                    </a:defRPr>
                  </a:pPr>
                  <a:endParaRPr lang="pl-PL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9-A3D8-4A39-A3A3-49257EBC5116}"/>
                </c:ex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  <c15:layout/>
                </c:ext>
              </c:extLst>
            </c:dLbl>
            <c:dLbl>
              <c:idx val="1"/>
              <c:layout>
                <c:manualLayout>
                  <c:x val="0"/>
                  <c:y val="0"/>
                </c:manualLayout>
              </c:layout>
              <c:numFmt formatCode="#,##0;&quot;-&quot;#,##0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 rtl="0">
                    <a:defRPr sz="1200" kern="1200">
                      <a:solidFill>
                        <a:schemeClr val="tx1"/>
                      </a:solidFill>
                      <a:latin typeface="Arial Black"/>
                      <a:ea typeface="+mn-ea"/>
                      <a:cs typeface="+mn-cs"/>
                      <a:sym typeface="Arial Black"/>
                    </a:defRPr>
                  </a:pPr>
                  <a:endParaRPr lang="pl-PL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A-A3D8-4A39-A3A3-49257EBC5116}"/>
                </c:ex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0"/>
            <c:showBubbleSize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val>
            <c:numRef>
              <c:f>Sheet1!$A$4:$C$4</c:f>
              <c:numCache>
                <c:formatCode>General</c:formatCode>
                <c:ptCount val="3"/>
                <c:pt idx="0">
                  <c:v>21.874075013742655</c:v>
                </c:pt>
                <c:pt idx="1">
                  <c:v>20.703125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B-A3D8-4A39-A3A3-49257EBC5116}"/>
            </c:ext>
          </c:extLst>
        </c:ser>
        <c:ser>
          <c:idx val="4"/>
          <c:order val="4"/>
          <c:spPr>
            <a:solidFill>
              <a:srgbClr val="CAC9C9"/>
            </a:solidFill>
            <a:ln w="3175" algn="ctr">
              <a:solidFill>
                <a:schemeClr val="tx1"/>
              </a:solidFill>
              <a:prstDash val="solid"/>
            </a:ln>
          </c:spPr>
          <c:invertIfNegative val="0"/>
          <c:dLbls>
            <c:dLbl>
              <c:idx val="0"/>
              <c:layout>
                <c:manualLayout>
                  <c:x val="0"/>
                  <c:y val="0"/>
                </c:manualLayout>
              </c:layout>
              <c:numFmt formatCode="#,##0;&quot;-&quot;#,##0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 rtl="0">
                    <a:defRPr sz="1200" kern="1200">
                      <a:solidFill>
                        <a:schemeClr val="tx1"/>
                      </a:solidFill>
                      <a:latin typeface="Arial Black"/>
                      <a:ea typeface="+mn-ea"/>
                      <a:cs typeface="+mn-cs"/>
                      <a:sym typeface="Arial Black"/>
                    </a:defRPr>
                  </a:pPr>
                  <a:endParaRPr lang="pl-PL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C-A3D8-4A39-A3A3-49257EBC5116}"/>
                </c:ex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  <c15:layout/>
                </c:ext>
              </c:extLst>
            </c:dLbl>
            <c:dLbl>
              <c:idx val="1"/>
              <c:layout>
                <c:manualLayout>
                  <c:x val="0"/>
                  <c:y val="0"/>
                </c:manualLayout>
              </c:layout>
              <c:numFmt formatCode="#,##0;&quot;-&quot;#,##0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 rtl="0">
                    <a:defRPr sz="1200" kern="1200">
                      <a:solidFill>
                        <a:schemeClr val="tx1"/>
                      </a:solidFill>
                      <a:latin typeface="Arial Black"/>
                      <a:ea typeface="+mn-ea"/>
                      <a:cs typeface="+mn-cs"/>
                      <a:sym typeface="Arial Black"/>
                    </a:defRPr>
                  </a:pPr>
                  <a:endParaRPr lang="pl-PL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D-A3D8-4A39-A3A3-49257EBC5116}"/>
                </c:ex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0"/>
            <c:showBubbleSize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val>
            <c:numRef>
              <c:f>Sheet1!$A$5:$C$5</c:f>
              <c:numCache>
                <c:formatCode>General</c:formatCode>
                <c:ptCount val="3"/>
                <c:pt idx="0">
                  <c:v>20.833861896908957</c:v>
                </c:pt>
                <c:pt idx="1">
                  <c:v>21.4921875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E-A3D8-4A39-A3A3-49257EBC5116}"/>
            </c:ext>
          </c:extLst>
        </c:ser>
        <c:ser>
          <c:idx val="5"/>
          <c:order val="5"/>
          <c:spPr>
            <a:solidFill>
              <a:srgbClr val="F2F2F2"/>
            </a:solidFill>
            <a:ln w="3175" algn="ctr">
              <a:solidFill>
                <a:schemeClr val="tx1"/>
              </a:solidFill>
              <a:prstDash val="solid"/>
            </a:ln>
          </c:spPr>
          <c:invertIfNegative val="0"/>
          <c:dLbls>
            <c:dLbl>
              <c:idx val="0"/>
              <c:layout>
                <c:manualLayout>
                  <c:x val="0"/>
                  <c:y val="-5.6242969628796406E-4"/>
                </c:manualLayout>
              </c:layout>
              <c:numFmt formatCode="#,##0;&quot;-&quot;#,##0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 rtl="0">
                    <a:defRPr sz="1200" kern="1200">
                      <a:solidFill>
                        <a:schemeClr val="tx1"/>
                      </a:solidFill>
                      <a:latin typeface="Arial Black"/>
                      <a:ea typeface="+mn-ea"/>
                      <a:cs typeface="+mn-cs"/>
                    </a:defRPr>
                  </a:pPr>
                  <a:endParaRPr lang="pl-PL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F-A3D8-4A39-A3A3-49257EBC5116}"/>
                </c:ex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  <c15:layout/>
                </c:ext>
              </c:extLst>
            </c:dLbl>
            <c:dLbl>
              <c:idx val="1"/>
              <c:layout>
                <c:manualLayout>
                  <c:x val="0"/>
                  <c:y val="0"/>
                </c:manualLayout>
              </c:layout>
              <c:numFmt formatCode="#,##0;&quot;-&quot;#,##0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 rtl="0">
                    <a:defRPr sz="1200" kern="1200">
                      <a:solidFill>
                        <a:schemeClr val="tx1"/>
                      </a:solidFill>
                      <a:latin typeface="Arial Black"/>
                      <a:ea typeface="+mn-ea"/>
                      <a:cs typeface="+mn-cs"/>
                    </a:defRPr>
                  </a:pPr>
                  <a:endParaRPr lang="pl-PL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10-A3D8-4A39-A3A3-49257EBC5116}"/>
                </c:ex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0"/>
            <c:showBubbleSize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val>
            <c:numRef>
              <c:f>Sheet1!$A$6:$C$6</c:f>
              <c:numCache>
                <c:formatCode>General</c:formatCode>
                <c:ptCount val="3"/>
                <c:pt idx="0">
                  <c:v>69.267199458750881</c:v>
                </c:pt>
                <c:pt idx="1">
                  <c:v>63.359375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11-A3D8-4A39-A3A3-49257EBC511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80"/>
        <c:overlap val="100"/>
        <c:axId val="224773144"/>
        <c:axId val="224775496"/>
      </c:barChart>
      <c:catAx>
        <c:axId val="224773144"/>
        <c:scaling>
          <c:orientation val="minMax"/>
        </c:scaling>
        <c:delete val="0"/>
        <c:axPos val="b"/>
        <c:majorGridlines>
          <c:spPr>
            <a:ln>
              <a:noFill/>
            </a:ln>
          </c:spPr>
        </c:majorGridlines>
        <c:majorTickMark val="none"/>
        <c:minorTickMark val="none"/>
        <c:tickLblPos val="none"/>
        <c:spPr>
          <a:ln w="9525" algn="ctr">
            <a:solidFill>
              <a:srgbClr val="000000"/>
            </a:solidFill>
            <a:prstDash val="solid"/>
          </a:ln>
        </c:spPr>
        <c:crossAx val="224775496"/>
        <c:crosses val="min"/>
        <c:auto val="0"/>
        <c:lblAlgn val="ctr"/>
        <c:lblOffset val="100"/>
        <c:noMultiLvlLbl val="0"/>
      </c:catAx>
      <c:valAx>
        <c:axId val="224775496"/>
        <c:scaling>
          <c:orientation val="minMax"/>
          <c:max val="185.44547338153831"/>
          <c:min val="0"/>
        </c:scaling>
        <c:delete val="1"/>
        <c:axPos val="l"/>
        <c:numFmt formatCode="General" sourceLinked="1"/>
        <c:majorTickMark val="out"/>
        <c:minorTickMark val="none"/>
        <c:tickLblPos val="nextTo"/>
        <c:crossAx val="224773144"/>
        <c:crosses val="min"/>
        <c:crossBetween val="between"/>
      </c:valAx>
    </c:plotArea>
    <c:plotVisOnly val="0"/>
    <c:dispBlanksAs val="gap"/>
    <c:showDLblsOverMax val="1"/>
  </c:chart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4441687344913151"/>
          <c:y val="3.9573820395738202E-2"/>
          <c:w val="0.7106699751861042"/>
          <c:h val="0.9208523592085236"/>
        </c:manualLayout>
      </c:layout>
      <c:barChart>
        <c:barDir val="col"/>
        <c:grouping val="stacked"/>
        <c:varyColors val="0"/>
        <c:ser>
          <c:idx val="0"/>
          <c:order val="0"/>
          <c:spPr>
            <a:solidFill>
              <a:srgbClr val="004F9F"/>
            </a:solidFill>
            <a:ln w="3175" algn="ctr">
              <a:solidFill>
                <a:schemeClr val="tx1"/>
              </a:solidFill>
              <a:prstDash val="solid"/>
            </a:ln>
          </c:spPr>
          <c:invertIfNegative val="0"/>
          <c:dLbls>
            <c:dLbl>
              <c:idx val="0"/>
              <c:layout>
                <c:manualLayout>
                  <c:x val="0"/>
                  <c:y val="-3.0441400304414001E-3"/>
                </c:manualLayout>
              </c:layout>
              <c:tx>
                <c:rich>
                  <a:bodyPr wrap="none"/>
                  <a:lstStyle/>
                  <a:p>
                    <a:pPr rtl="0">
                      <a:defRPr sz="1400" kern="120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en-US" dirty="0"/>
                      <a:t>15,771</a:t>
                    </a:r>
                  </a:p>
                </c:rich>
              </c:tx>
              <c:numFmt formatCode="#,##0;&quot;-&quot;#,##0" sourceLinked="0"/>
              <c:spPr>
                <a:noFill/>
                <a:ln>
                  <a:noFill/>
                </a:ln>
              </c:sp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0-E875-4701-9D08-ECD2B018DEE1}"/>
                </c:ex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  <c15:layout/>
                </c:ext>
              </c:extLst>
            </c:dLbl>
            <c:dLbl>
              <c:idx val="1"/>
              <c:layout>
                <c:manualLayout>
                  <c:x val="0"/>
                  <c:y val="-3.0441400304414001E-3"/>
                </c:manualLayout>
              </c:layout>
              <c:tx>
                <c:rich>
                  <a:bodyPr wrap="none"/>
                  <a:lstStyle/>
                  <a:p>
                    <a:pPr rtl="0">
                      <a:defRPr sz="1400" kern="120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  <a:sym typeface="+mn-lt"/>
                      </a:defRPr>
                    </a:pPr>
                    <a:r>
                      <a:rPr lang="en-US" dirty="0"/>
                      <a:t>14,728</a:t>
                    </a:r>
                  </a:p>
                </c:rich>
              </c:tx>
              <c:numFmt formatCode="#,##0;&quot;-&quot;#,##0" sourceLinked="0"/>
              <c:spPr>
                <a:noFill/>
                <a:ln>
                  <a:noFill/>
                </a:ln>
              </c:sp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1-E875-4701-9D08-ECD2B018DEE1}"/>
                </c:ex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0"/>
            <c:showBubbleSize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val>
            <c:numRef>
              <c:f>Sheet1!$A$1:$B$1</c:f>
              <c:numCache>
                <c:formatCode>General</c:formatCode>
                <c:ptCount val="2"/>
                <c:pt idx="0">
                  <c:v>15771</c:v>
                </c:pt>
                <c:pt idx="1">
                  <c:v>14728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E875-4701-9D08-ECD2B018DEE1}"/>
            </c:ext>
          </c:extLst>
        </c:ser>
        <c:ser>
          <c:idx val="1"/>
          <c:order val="1"/>
          <c:spPr>
            <a:solidFill>
              <a:srgbClr val="8E9ED1"/>
            </a:solidFill>
            <a:ln w="3175" algn="ctr">
              <a:solidFill>
                <a:schemeClr val="tx1"/>
              </a:solidFill>
              <a:prstDash val="solid"/>
            </a:ln>
          </c:spPr>
          <c:invertIfNegative val="0"/>
          <c:dLbls>
            <c:dLbl>
              <c:idx val="0"/>
              <c:layout>
                <c:manualLayout>
                  <c:x val="0"/>
                  <c:y val="-3.0441400304414001E-3"/>
                </c:manualLayout>
              </c:layout>
              <c:tx>
                <c:rich>
                  <a:bodyPr wrap="none"/>
                  <a:lstStyle/>
                  <a:p>
                    <a:pPr rtl="0">
                      <a:defRPr sz="14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  <a:sym typeface="+mn-lt"/>
                      </a:defRPr>
                    </a:pPr>
                    <a:r>
                      <a:rPr lang="en-US" dirty="0"/>
                      <a:t>5,995</a:t>
                    </a:r>
                  </a:p>
                </c:rich>
              </c:tx>
              <c:numFmt formatCode="#,##0;&quot;-&quot;#,##0" sourceLinked="0"/>
              <c:spPr>
                <a:noFill/>
                <a:ln>
                  <a:noFill/>
                </a:ln>
              </c:sp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3-E875-4701-9D08-ECD2B018DEE1}"/>
                </c:ex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  <c15:layout/>
                </c:ext>
              </c:extLst>
            </c:dLbl>
            <c:dLbl>
              <c:idx val="1"/>
              <c:layout>
                <c:manualLayout>
                  <c:x val="0"/>
                  <c:y val="-2.2831050228310501E-3"/>
                </c:manualLayout>
              </c:layout>
              <c:tx>
                <c:rich>
                  <a:bodyPr wrap="none"/>
                  <a:lstStyle/>
                  <a:p>
                    <a:pPr rtl="0">
                      <a:defRPr sz="14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  <a:sym typeface="+mn-lt"/>
                      </a:defRPr>
                    </a:pPr>
                    <a:r>
                      <a:rPr lang="en-US" dirty="0"/>
                      <a:t>5,834</a:t>
                    </a:r>
                  </a:p>
                </c:rich>
              </c:tx>
              <c:numFmt formatCode="#,##0;&quot;-&quot;#,##0" sourceLinked="0"/>
              <c:spPr>
                <a:noFill/>
                <a:ln>
                  <a:noFill/>
                </a:ln>
              </c:sp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4-E875-4701-9D08-ECD2B018DEE1}"/>
                </c:ex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0"/>
            <c:showBubbleSize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val>
            <c:numRef>
              <c:f>Sheet1!$A$2:$B$2</c:f>
              <c:numCache>
                <c:formatCode>General</c:formatCode>
                <c:ptCount val="2"/>
                <c:pt idx="0">
                  <c:v>5995</c:v>
                </c:pt>
                <c:pt idx="1">
                  <c:v>5834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5-E875-4701-9D08-ECD2B018DEE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80"/>
        <c:overlap val="100"/>
        <c:axId val="224769224"/>
        <c:axId val="224772360"/>
      </c:barChart>
      <c:catAx>
        <c:axId val="224769224"/>
        <c:scaling>
          <c:orientation val="minMax"/>
        </c:scaling>
        <c:delete val="0"/>
        <c:axPos val="b"/>
        <c:majorGridlines>
          <c:spPr>
            <a:ln>
              <a:noFill/>
            </a:ln>
          </c:spPr>
        </c:majorGridlines>
        <c:majorTickMark val="none"/>
        <c:minorTickMark val="none"/>
        <c:tickLblPos val="none"/>
        <c:spPr>
          <a:ln w="9525" algn="ctr">
            <a:solidFill>
              <a:schemeClr val="tx1"/>
            </a:solidFill>
            <a:prstDash val="solid"/>
          </a:ln>
        </c:spPr>
        <c:crossAx val="224772360"/>
        <c:crosses val="min"/>
        <c:auto val="0"/>
        <c:lblAlgn val="ctr"/>
        <c:lblOffset val="100"/>
        <c:noMultiLvlLbl val="0"/>
      </c:catAx>
      <c:valAx>
        <c:axId val="224772360"/>
        <c:scaling>
          <c:orientation val="minMax"/>
          <c:max val="21766"/>
          <c:min val="0"/>
        </c:scaling>
        <c:delete val="1"/>
        <c:axPos val="l"/>
        <c:numFmt formatCode="General" sourceLinked="1"/>
        <c:majorTickMark val="out"/>
        <c:minorTickMark val="none"/>
        <c:tickLblPos val="nextTo"/>
        <c:crossAx val="224769224"/>
        <c:crosses val="min"/>
        <c:crossBetween val="between"/>
      </c:valAx>
    </c:plotArea>
    <c:plotVisOnly val="0"/>
    <c:dispBlanksAs val="gap"/>
    <c:showDLblsOverMax val="1"/>
  </c:chart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1.2542209358417752E-2"/>
          <c:y val="2.6289180990899899E-2"/>
          <c:w val="0.97491558128316447"/>
          <c:h val="0.94742163801820023"/>
        </c:manualLayout>
      </c:layout>
      <c:barChart>
        <c:barDir val="col"/>
        <c:grouping val="stacked"/>
        <c:varyColors val="0"/>
        <c:ser>
          <c:idx val="0"/>
          <c:order val="0"/>
          <c:spPr>
            <a:solidFill>
              <a:srgbClr val="004F9F"/>
            </a:solidFill>
            <a:ln w="12700" algn="ctr">
              <a:solidFill>
                <a:schemeClr val="tx1"/>
              </a:solidFill>
              <a:prstDash val="solid"/>
            </a:ln>
          </c:spPr>
          <c:invertIfNegative val="0"/>
          <c:val>
            <c:numRef>
              <c:f>Sheet1!$A$1:$F$1</c:f>
              <c:numCache>
                <c:formatCode>General</c:formatCode>
                <c:ptCount val="6"/>
                <c:pt idx="0">
                  <c:v>490000</c:v>
                </c:pt>
                <c:pt idx="1">
                  <c:v>700000</c:v>
                </c:pt>
                <c:pt idx="2">
                  <c:v>907000</c:v>
                </c:pt>
                <c:pt idx="3">
                  <c:v>860000</c:v>
                </c:pt>
                <c:pt idx="4">
                  <c:v>580000</c:v>
                </c:pt>
                <c:pt idx="5">
                  <c:v>513200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DA8A-4EF1-AC63-0C619C2480C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80"/>
        <c:overlap val="100"/>
        <c:axId val="224770008"/>
        <c:axId val="224768440"/>
      </c:barChart>
      <c:catAx>
        <c:axId val="224770008"/>
        <c:scaling>
          <c:orientation val="minMax"/>
        </c:scaling>
        <c:delete val="0"/>
        <c:axPos val="b"/>
        <c:majorGridlines>
          <c:spPr>
            <a:ln>
              <a:noFill/>
            </a:ln>
          </c:spPr>
        </c:majorGridlines>
        <c:majorTickMark val="none"/>
        <c:minorTickMark val="none"/>
        <c:tickLblPos val="none"/>
        <c:spPr>
          <a:ln w="9525" algn="ctr">
            <a:solidFill>
              <a:schemeClr val="tx1"/>
            </a:solidFill>
            <a:prstDash val="solid"/>
          </a:ln>
        </c:spPr>
        <c:crossAx val="224768440"/>
        <c:crosses val="min"/>
        <c:auto val="0"/>
        <c:lblAlgn val="ctr"/>
        <c:lblOffset val="100"/>
        <c:noMultiLvlLbl val="0"/>
      </c:catAx>
      <c:valAx>
        <c:axId val="224768440"/>
        <c:scaling>
          <c:orientation val="minMax"/>
          <c:max val="907000"/>
          <c:min val="0"/>
        </c:scaling>
        <c:delete val="1"/>
        <c:axPos val="l"/>
        <c:numFmt formatCode="General" sourceLinked="1"/>
        <c:majorTickMark val="out"/>
        <c:minorTickMark val="none"/>
        <c:tickLblPos val="nextTo"/>
        <c:crossAx val="224770008"/>
        <c:crosses val="min"/>
        <c:crossBetween val="between"/>
      </c:valAx>
    </c:plotArea>
    <c:plotVisOnly val="0"/>
    <c:dispBlanksAs val="gap"/>
    <c:showDLblsOverMax val="1"/>
  </c:chart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3.3526756931012251E-2"/>
          <c:y val="3.3526756931012251E-2"/>
          <c:w val="0.93294648613797548"/>
          <c:h val="0.93294648613797548"/>
        </c:manualLayout>
      </c:layout>
      <c:doughnutChart>
        <c:varyColors val="0"/>
        <c:ser>
          <c:idx val="0"/>
          <c:order val="0"/>
          <c:dPt>
            <c:idx val="0"/>
            <c:bubble3D val="0"/>
            <c:spPr>
              <a:solidFill>
                <a:srgbClr val="004F9F"/>
              </a:solidFill>
              <a:ln w="6350" algn="ctr">
                <a:solidFill>
                  <a:schemeClr val="tx1"/>
                </a:solidFill>
                <a:prstDash val="solid"/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844B-47CB-BF33-A69044007445}"/>
              </c:ext>
            </c:extLst>
          </c:dPt>
          <c:dPt>
            <c:idx val="1"/>
            <c:bubble3D val="0"/>
            <c:spPr>
              <a:solidFill>
                <a:srgbClr val="4E72B7"/>
              </a:solidFill>
              <a:ln w="6350" algn="ctr">
                <a:solidFill>
                  <a:schemeClr val="tx1"/>
                </a:solidFill>
                <a:prstDash val="solid"/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844B-47CB-BF33-A69044007445}"/>
              </c:ext>
            </c:extLst>
          </c:dPt>
          <c:dPt>
            <c:idx val="2"/>
            <c:bubble3D val="0"/>
            <c:spPr>
              <a:solidFill>
                <a:srgbClr val="3786DE"/>
              </a:solidFill>
              <a:ln>
                <a:noFill/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844B-47CB-BF33-A69044007445}"/>
              </c:ext>
            </c:extLst>
          </c:dPt>
          <c:dPt>
            <c:idx val="3"/>
            <c:bubble3D val="0"/>
            <c:spPr>
              <a:solidFill>
                <a:srgbClr val="555454"/>
              </a:solidFill>
              <a:ln>
                <a:noFill/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844B-47CB-BF33-A69044007445}"/>
              </c:ext>
            </c:extLst>
          </c:dPt>
          <c:dPt>
            <c:idx val="4"/>
            <c:bubble3D val="0"/>
            <c:spPr>
              <a:solidFill>
                <a:srgbClr val="CAC9C9"/>
              </a:solidFill>
              <a:ln>
                <a:noFill/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9-844B-47CB-BF33-A69044007445}"/>
              </c:ext>
            </c:extLst>
          </c:dPt>
          <c:val>
            <c:numRef>
              <c:f>Sheet1!$A$1:$A$5</c:f>
              <c:numCache>
                <c:formatCode>General</c:formatCode>
                <c:ptCount val="5"/>
                <c:pt idx="0">
                  <c:v>44.641291001578672</c:v>
                </c:pt>
                <c:pt idx="1">
                  <c:v>17.610945448166991</c:v>
                </c:pt>
                <c:pt idx="2">
                  <c:v>17.54078231889142</c:v>
                </c:pt>
                <c:pt idx="3">
                  <c:v>17.54078231889142</c:v>
                </c:pt>
                <c:pt idx="4">
                  <c:v>2.6661989124714962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A-844B-47CB-BF33-A6904400744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  <c:holeSize val="65"/>
      </c:doughnutChart>
    </c:plotArea>
    <c:plotVisOnly val="0"/>
    <c:dispBlanksAs val="gap"/>
    <c:showDLblsOverMax val="1"/>
  </c:chart>
  <c:externalData r:id="rId1">
    <c:autoUpdate val="0"/>
  </c:externalData>
</c:chartSpac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e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emf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13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1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e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9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302125" cy="3413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sz="quarter" idx="1"/>
          </p:nvPr>
        </p:nvSpPr>
        <p:spPr>
          <a:xfrm>
            <a:off x="5622925" y="0"/>
            <a:ext cx="4302125" cy="3413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8643CDB-55D1-4D8F-B4F1-4220A50C84AC}" type="datetimeFigureOut">
              <a:rPr lang="pl-PL" smtClean="0"/>
              <a:t>2022-04-01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2"/>
          </p:nvPr>
        </p:nvSpPr>
        <p:spPr>
          <a:xfrm>
            <a:off x="0" y="6456363"/>
            <a:ext cx="4302125" cy="3413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3"/>
          </p:nvPr>
        </p:nvSpPr>
        <p:spPr>
          <a:xfrm>
            <a:off x="5622925" y="6456363"/>
            <a:ext cx="4302125" cy="3413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A98A682-BF60-45AC-A293-73D9A97F253B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541521852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302005" cy="340492"/>
          </a:xfrm>
          <a:prstGeom prst="rect">
            <a:avLst/>
          </a:prstGeom>
        </p:spPr>
        <p:txBody>
          <a:bodyPr vert="horz" lIns="88221" tIns="44111" rIns="88221" bIns="44111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5623093" y="0"/>
            <a:ext cx="4302005" cy="340492"/>
          </a:xfrm>
          <a:prstGeom prst="rect">
            <a:avLst/>
          </a:prstGeom>
        </p:spPr>
        <p:txBody>
          <a:bodyPr vert="horz" lIns="88221" tIns="44111" rIns="88221" bIns="44111" rtlCol="0"/>
          <a:lstStyle>
            <a:lvl1pPr algn="r">
              <a:defRPr sz="1200"/>
            </a:lvl1pPr>
          </a:lstStyle>
          <a:p>
            <a:fld id="{B435A7A1-E866-451A-9692-9A9B93DBE8CE}" type="datetimeFigureOut">
              <a:rPr lang="pl-PL" smtClean="0"/>
              <a:t>2022-04-01</a:t>
            </a:fld>
            <a:endParaRPr lang="pl-PL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3341688" y="849313"/>
            <a:ext cx="3243262" cy="229393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88221" tIns="44111" rIns="88221" bIns="44111" rtlCol="0" anchor="ctr"/>
          <a:lstStyle/>
          <a:p>
            <a:endParaRPr lang="pl-PL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993126" y="3271153"/>
            <a:ext cx="7940386" cy="2676813"/>
          </a:xfrm>
          <a:prstGeom prst="rect">
            <a:avLst/>
          </a:prstGeom>
        </p:spPr>
        <p:txBody>
          <a:bodyPr vert="horz" lIns="88221" tIns="44111" rIns="88221" bIns="44111" rtlCol="0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6457183"/>
            <a:ext cx="4302005" cy="340492"/>
          </a:xfrm>
          <a:prstGeom prst="rect">
            <a:avLst/>
          </a:prstGeom>
        </p:spPr>
        <p:txBody>
          <a:bodyPr vert="horz" lIns="88221" tIns="44111" rIns="88221" bIns="44111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5623093" y="6457183"/>
            <a:ext cx="4302005" cy="340492"/>
          </a:xfrm>
          <a:prstGeom prst="rect">
            <a:avLst/>
          </a:prstGeom>
        </p:spPr>
        <p:txBody>
          <a:bodyPr vert="horz" lIns="88221" tIns="44111" rIns="88221" bIns="44111" rtlCol="0" anchor="b"/>
          <a:lstStyle>
            <a:lvl1pPr algn="r">
              <a:defRPr sz="1200"/>
            </a:lvl1pPr>
          </a:lstStyle>
          <a:p>
            <a:fld id="{4E46CEC0-2171-49EE-9582-1E71E09B6623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004104176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 rtl="0"/>
            <a:r>
              <a:rPr lang="en" b="0" i="0" u="none" baseline="0"/>
              <a:t>Usunąć Lidera / ew. Zamienić zdjęcie na inne</a:t>
            </a:r>
            <a:endParaRPr lang="en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l" rtl="0"/>
            <a:fld id="{4E46CEC0-2171-49EE-9582-1E71E09B6623}" type="slidenum">
              <a:rPr/>
              <a:t>1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35367683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l" rtl="0"/>
            <a:fld id="{4E46CEC0-2171-49EE-9582-1E71E09B6623}" type="slidenum">
              <a:rPr/>
              <a:t>2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326574549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l" rtl="0"/>
            <a:fld id="{4E46CEC0-2171-49EE-9582-1E71E09B6623}" type="slidenum">
              <a:rPr>
                <a:solidFill>
                  <a:prstClr val="black"/>
                </a:solidFill>
              </a:rPr>
              <a:pPr algn="l" rtl="0"/>
              <a:t>3</a:t>
            </a:fld>
            <a:endParaRPr lang="en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816871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l" rtl="0"/>
            <a:fld id="{4E46CEC0-2171-49EE-9582-1E71E09B6623}" type="slidenum">
              <a:rPr/>
              <a:t>4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202497331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l" rtl="0"/>
            <a:fld id="{4E46CEC0-2171-49EE-9582-1E71E09B6623}" type="slidenum">
              <a:rPr/>
              <a:t>7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149875421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l" rtl="0"/>
            <a:fld id="{4E46CEC0-2171-49EE-9582-1E71E09B6623}" type="slidenum">
              <a:rPr/>
              <a:t>9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4838201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l" rtl="0"/>
            <a:fld id="{4E46CEC0-2171-49EE-9582-1E71E09B6623}" type="slidenum">
              <a:rPr/>
              <a:t>10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40746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l" rtl="0"/>
            <a:fld id="{4E46CEC0-2171-49EE-9582-1E71E09B6623}" type="slidenum">
              <a:rPr/>
              <a:t>11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276800545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ymbol zastępczy numeru slajdu 6"/>
          <p:cNvSpPr>
            <a:spLocks noGrp="1"/>
          </p:cNvSpPr>
          <p:nvPr>
            <p:ph type="sldNum" sz="quarter" idx="4"/>
          </p:nvPr>
        </p:nvSpPr>
        <p:spPr>
          <a:xfrm>
            <a:off x="310733" y="6804394"/>
            <a:ext cx="522208" cy="4016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tx1">
                    <a:tint val="75000"/>
                  </a:schemeClr>
                </a:solidFill>
                <a:latin typeface="Myriad Pro" panose="020B0503030403020204" pitchFamily="34" charset="0"/>
              </a:defRPr>
            </a:lvl1pPr>
          </a:lstStyle>
          <a:p>
            <a:fld id="{022581BA-A277-4FE5-891C-DC92D7F0A26A}" type="slidenum">
              <a:rPr lang="pl-PL" smtClean="0"/>
              <a:pPr/>
              <a:t>‹#›</a:t>
            </a:fld>
            <a:endParaRPr lang="pl-PL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numeru slajdu 6"/>
          <p:cNvSpPr>
            <a:spLocks noGrp="1"/>
          </p:cNvSpPr>
          <p:nvPr>
            <p:ph type="sldNum" sz="quarter" idx="4"/>
          </p:nvPr>
        </p:nvSpPr>
        <p:spPr>
          <a:xfrm>
            <a:off x="310733" y="6804394"/>
            <a:ext cx="522208" cy="4016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 b="1">
                <a:solidFill>
                  <a:srgbClr val="555454"/>
                </a:solidFill>
                <a:latin typeface="Myriad Pro" panose="020B0503030403020204" pitchFamily="34" charset="0"/>
              </a:defRPr>
            </a:lvl1pPr>
          </a:lstStyle>
          <a:p>
            <a:fld id="{022581BA-A277-4FE5-891C-DC92D7F0A26A}" type="slidenum">
              <a:rPr lang="pl-PL" smtClean="0"/>
              <a:pPr/>
              <a:t>‹#›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9812690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numeru slajdu 6"/>
          <p:cNvSpPr>
            <a:spLocks noGrp="1"/>
          </p:cNvSpPr>
          <p:nvPr>
            <p:ph type="sldNum" sz="quarter" idx="4"/>
          </p:nvPr>
        </p:nvSpPr>
        <p:spPr>
          <a:xfrm>
            <a:off x="310733" y="6804394"/>
            <a:ext cx="522208" cy="4016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 b="1">
                <a:solidFill>
                  <a:srgbClr val="555454"/>
                </a:solidFill>
                <a:latin typeface="Myriad Pro" panose="020B0503030403020204" pitchFamily="34" charset="0"/>
              </a:defRPr>
            </a:lvl1pPr>
          </a:lstStyle>
          <a:p>
            <a:fld id="{022581BA-A277-4FE5-891C-DC92D7F0A26A}" type="slidenum">
              <a:rPr lang="pl-PL" smtClean="0"/>
              <a:pPr/>
              <a:t>‹#›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93661126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numeru slajdu 6"/>
          <p:cNvSpPr>
            <a:spLocks noGrp="1"/>
          </p:cNvSpPr>
          <p:nvPr>
            <p:ph type="sldNum" sz="quarter" idx="4"/>
          </p:nvPr>
        </p:nvSpPr>
        <p:spPr>
          <a:xfrm>
            <a:off x="310733" y="6804394"/>
            <a:ext cx="522208" cy="4016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 b="1">
                <a:solidFill>
                  <a:srgbClr val="555454"/>
                </a:solidFill>
                <a:latin typeface="Myriad Pro" panose="020B0503030403020204" pitchFamily="34" charset="0"/>
              </a:defRPr>
            </a:lvl1pPr>
          </a:lstStyle>
          <a:p>
            <a:fld id="{022581BA-A277-4FE5-891C-DC92D7F0A26A}" type="slidenum">
              <a:rPr lang="pl-PL" smtClean="0"/>
              <a:pPr/>
              <a:t>‹#›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02360989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numeru slajdu 6"/>
          <p:cNvSpPr>
            <a:spLocks noGrp="1"/>
          </p:cNvSpPr>
          <p:nvPr>
            <p:ph type="sldNum" sz="quarter" idx="4"/>
          </p:nvPr>
        </p:nvSpPr>
        <p:spPr>
          <a:xfrm>
            <a:off x="310733" y="6804394"/>
            <a:ext cx="522208" cy="4016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 b="1">
                <a:solidFill>
                  <a:srgbClr val="555454"/>
                </a:solidFill>
                <a:latin typeface="Myriad Pro" panose="020B0503030403020204" pitchFamily="34" charset="0"/>
              </a:defRPr>
            </a:lvl1pPr>
          </a:lstStyle>
          <a:p>
            <a:fld id="{022581BA-A277-4FE5-891C-DC92D7F0A26A}" type="slidenum">
              <a:rPr lang="pl-PL" smtClean="0"/>
              <a:pPr/>
              <a:t>‹#›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8787141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numeru slajdu 6"/>
          <p:cNvSpPr>
            <a:spLocks noGrp="1"/>
          </p:cNvSpPr>
          <p:nvPr>
            <p:ph type="sldNum" sz="quarter" idx="4"/>
          </p:nvPr>
        </p:nvSpPr>
        <p:spPr>
          <a:xfrm>
            <a:off x="310733" y="6804394"/>
            <a:ext cx="522208" cy="4016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 b="1">
                <a:solidFill>
                  <a:srgbClr val="555454"/>
                </a:solidFill>
                <a:latin typeface="Myriad Pro" panose="020B0503030403020204" pitchFamily="34" charset="0"/>
              </a:defRPr>
            </a:lvl1pPr>
          </a:lstStyle>
          <a:p>
            <a:fld id="{022581BA-A277-4FE5-891C-DC92D7F0A26A}" type="slidenum">
              <a:rPr lang="pl-PL" smtClean="0"/>
              <a:pPr/>
              <a:t>‹#›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66309061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ymbol zastępczy numeru slajdu 6"/>
          <p:cNvSpPr>
            <a:spLocks noGrp="1"/>
          </p:cNvSpPr>
          <p:nvPr>
            <p:ph type="sldNum" sz="quarter" idx="4"/>
          </p:nvPr>
        </p:nvSpPr>
        <p:spPr>
          <a:xfrm>
            <a:off x="310733" y="6804394"/>
            <a:ext cx="522208" cy="4016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tx1">
                    <a:tint val="75000"/>
                  </a:schemeClr>
                </a:solidFill>
                <a:latin typeface="Myriad Pro" panose="020B0503030403020204" pitchFamily="34" charset="0"/>
              </a:defRPr>
            </a:lvl1pPr>
          </a:lstStyle>
          <a:p>
            <a:fld id="{022581BA-A277-4FE5-891C-DC92D7F0A26A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pl-PL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715751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umeru slajdu 6"/>
          <p:cNvSpPr>
            <a:spLocks noGrp="1"/>
          </p:cNvSpPr>
          <p:nvPr>
            <p:ph type="sldNum" sz="quarter" idx="4"/>
          </p:nvPr>
        </p:nvSpPr>
        <p:spPr>
          <a:xfrm>
            <a:off x="310733" y="6804394"/>
            <a:ext cx="522208" cy="4016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 b="1">
                <a:solidFill>
                  <a:schemeClr val="tx1">
                    <a:tint val="75000"/>
                  </a:schemeClr>
                </a:solidFill>
                <a:latin typeface="Myriad Pro" panose="020B0503030403020204" pitchFamily="34" charset="0"/>
              </a:defRPr>
            </a:lvl1pPr>
          </a:lstStyle>
          <a:p>
            <a:fld id="{022581BA-A277-4FE5-891C-DC92D7F0A26A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pl-PL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919196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umeru slajdu 6"/>
          <p:cNvSpPr>
            <a:spLocks noGrp="1"/>
          </p:cNvSpPr>
          <p:nvPr>
            <p:ph type="sldNum" sz="quarter" idx="4"/>
          </p:nvPr>
        </p:nvSpPr>
        <p:spPr>
          <a:xfrm>
            <a:off x="310733" y="6804394"/>
            <a:ext cx="522208" cy="4016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tx1">
                    <a:tint val="75000"/>
                  </a:schemeClr>
                </a:solidFill>
                <a:latin typeface="Myriad Pro" panose="020B0503030403020204" pitchFamily="34" charset="0"/>
              </a:defRPr>
            </a:lvl1pPr>
          </a:lstStyle>
          <a:p>
            <a:fld id="{022581BA-A277-4FE5-891C-DC92D7F0A26A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pl-PL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43670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umeru slajdu 6"/>
          <p:cNvSpPr>
            <a:spLocks noGrp="1"/>
          </p:cNvSpPr>
          <p:nvPr>
            <p:ph type="sldNum" sz="quarter" idx="4"/>
          </p:nvPr>
        </p:nvSpPr>
        <p:spPr>
          <a:xfrm>
            <a:off x="310733" y="6804394"/>
            <a:ext cx="522208" cy="4016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tx1">
                    <a:tint val="75000"/>
                  </a:schemeClr>
                </a:solidFill>
                <a:latin typeface="Myriad Pro" panose="020B0503030403020204" pitchFamily="34" charset="0"/>
              </a:defRPr>
            </a:lvl1pPr>
          </a:lstStyle>
          <a:p>
            <a:fld id="{022581BA-A277-4FE5-891C-DC92D7F0A26A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pl-PL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06103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umeru slajdu 6"/>
          <p:cNvSpPr>
            <a:spLocks noGrp="1"/>
          </p:cNvSpPr>
          <p:nvPr>
            <p:ph type="sldNum" sz="quarter" idx="4"/>
          </p:nvPr>
        </p:nvSpPr>
        <p:spPr>
          <a:xfrm>
            <a:off x="310733" y="6804394"/>
            <a:ext cx="522208" cy="4016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 b="1">
                <a:solidFill>
                  <a:schemeClr val="tx1">
                    <a:tint val="75000"/>
                  </a:schemeClr>
                </a:solidFill>
                <a:latin typeface="Myriad Pro" panose="020B0503030403020204" pitchFamily="34" charset="0"/>
              </a:defRPr>
            </a:lvl1pPr>
          </a:lstStyle>
          <a:p>
            <a:fld id="{022581BA-A277-4FE5-891C-DC92D7F0A26A}" type="slidenum">
              <a:rPr lang="pl-PL" smtClean="0"/>
              <a:pPr/>
              <a:t>‹#›</a:t>
            </a:fld>
            <a:endParaRPr lang="pl-PL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umeru slajdu 6"/>
          <p:cNvSpPr>
            <a:spLocks noGrp="1"/>
          </p:cNvSpPr>
          <p:nvPr>
            <p:ph type="sldNum" sz="quarter" idx="4"/>
          </p:nvPr>
        </p:nvSpPr>
        <p:spPr>
          <a:xfrm>
            <a:off x="310733" y="6804394"/>
            <a:ext cx="522208" cy="4016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tx1">
                    <a:tint val="75000"/>
                  </a:schemeClr>
                </a:solidFill>
                <a:latin typeface="Myriad Pro" panose="020B0503030403020204" pitchFamily="34" charset="0"/>
              </a:defRPr>
            </a:lvl1pPr>
          </a:lstStyle>
          <a:p>
            <a:fld id="{022581BA-A277-4FE5-891C-DC92D7F0A26A}" type="slidenum">
              <a:rPr lang="pl-PL" smtClean="0"/>
              <a:pPr/>
              <a:t>‹#›</a:t>
            </a:fld>
            <a:endParaRPr lang="pl-PL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umeru slajdu 6"/>
          <p:cNvSpPr>
            <a:spLocks noGrp="1"/>
          </p:cNvSpPr>
          <p:nvPr>
            <p:ph type="sldNum" sz="quarter" idx="4"/>
          </p:nvPr>
        </p:nvSpPr>
        <p:spPr>
          <a:xfrm>
            <a:off x="310733" y="6804394"/>
            <a:ext cx="522208" cy="4016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tx1">
                    <a:tint val="75000"/>
                  </a:schemeClr>
                </a:solidFill>
                <a:latin typeface="Myriad Pro" panose="020B0503030403020204" pitchFamily="34" charset="0"/>
              </a:defRPr>
            </a:lvl1pPr>
          </a:lstStyle>
          <a:p>
            <a:fld id="{022581BA-A277-4FE5-891C-DC92D7F0A26A}" type="slidenum">
              <a:rPr lang="pl-PL" smtClean="0"/>
              <a:pPr/>
              <a:t>‹#›</a:t>
            </a:fld>
            <a:endParaRPr lang="pl-PL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umeru slajdu 6"/>
          <p:cNvSpPr>
            <a:spLocks noGrp="1"/>
          </p:cNvSpPr>
          <p:nvPr>
            <p:ph type="sldNum" sz="quarter" idx="4"/>
          </p:nvPr>
        </p:nvSpPr>
        <p:spPr>
          <a:xfrm>
            <a:off x="310733" y="6804394"/>
            <a:ext cx="522208" cy="4016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tx1">
                    <a:tint val="75000"/>
                  </a:schemeClr>
                </a:solidFill>
                <a:latin typeface="Myriad Pro" panose="020B0503030403020204" pitchFamily="34" charset="0"/>
              </a:defRPr>
            </a:lvl1pPr>
          </a:lstStyle>
          <a:p>
            <a:fld id="{022581BA-A277-4FE5-891C-DC92D7F0A26A}" type="slidenum">
              <a:rPr lang="pl-PL" smtClean="0"/>
              <a:pPr/>
              <a:t>‹#›</a:t>
            </a:fld>
            <a:endParaRPr lang="pl-PL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927238" y="373345"/>
            <a:ext cx="2780029" cy="360680"/>
          </a:xfrm>
          <a:prstGeom prst="rect">
            <a:avLst/>
          </a:prstGeom>
        </p:spPr>
        <p:txBody>
          <a:bodyPr lIns="0" tIns="0" rIns="0" bIns="0"/>
          <a:lstStyle>
            <a:lvl1pPr>
              <a:defRPr sz="2200" b="1" i="1">
                <a:solidFill>
                  <a:srgbClr val="555454"/>
                </a:solidFill>
                <a:latin typeface="Verdana"/>
                <a:cs typeface="Verdan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2901696" y="3361064"/>
            <a:ext cx="4890006" cy="1600200"/>
          </a:xfrm>
          <a:prstGeom prst="rect">
            <a:avLst/>
          </a:prstGeom>
        </p:spPr>
        <p:txBody>
          <a:bodyPr lIns="0" tIns="0" rIns="0" bIns="0"/>
          <a:lstStyle>
            <a:lvl1pPr>
              <a:defRPr sz="2100" b="0" i="1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9835274" y="6838241"/>
            <a:ext cx="417195" cy="473075"/>
          </a:xfrm>
          <a:prstGeom prst="rect">
            <a:avLst/>
          </a:prstGeom>
        </p:spPr>
        <p:txBody>
          <a:bodyPr lIns="0" tIns="0" rIns="0" bIns="0"/>
          <a:lstStyle>
            <a:lvl1pPr>
              <a:defRPr sz="2850" b="1" i="1">
                <a:solidFill>
                  <a:srgbClr val="555454"/>
                </a:solidFill>
                <a:latin typeface="Verdana"/>
                <a:cs typeface="Verdana"/>
              </a:defRPr>
            </a:lvl1pPr>
          </a:lstStyle>
          <a:p>
            <a:pPr marL="25400">
              <a:spcBef>
                <a:spcPts val="60"/>
              </a:spcBef>
            </a:pPr>
            <a:fld id="{81D60167-4931-47E6-BA6A-407CBD079E47}" type="slidenum">
              <a:rPr spc="-475" dirty="0"/>
              <a:pPr marL="25400">
                <a:spcBef>
                  <a:spcPts val="60"/>
                </a:spcBef>
              </a:pPr>
              <a:t>‹#›</a:t>
            </a:fld>
            <a:endParaRPr spc="-475" dirty="0"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534670" y="7033450"/>
            <a:ext cx="2459482" cy="378142"/>
          </a:xfrm>
          <a:prstGeom prst="rect">
            <a:avLst/>
          </a:prstGeom>
        </p:spPr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8245182" y="7103502"/>
            <a:ext cx="1136650" cy="137795"/>
          </a:xfrm>
          <a:prstGeom prst="rect">
            <a:avLst/>
          </a:prstGeom>
        </p:spPr>
        <p:txBody>
          <a:bodyPr lIns="0" tIns="0" rIns="0" bIns="0"/>
          <a:lstStyle>
            <a:lvl1pPr>
              <a:defRPr sz="700" b="0" i="1">
                <a:solidFill>
                  <a:srgbClr val="555454"/>
                </a:solidFill>
                <a:latin typeface="Trebuchet MS"/>
                <a:cs typeface="Trebuchet MS"/>
              </a:defRPr>
            </a:lvl1pPr>
          </a:lstStyle>
          <a:p>
            <a:pPr marL="12700">
              <a:spcBef>
                <a:spcPts val="100"/>
              </a:spcBef>
            </a:pPr>
            <a:endParaRPr b="1" spc="-110" dirty="0">
              <a:solidFill>
                <a:srgbClr val="004F9F"/>
              </a:solidFill>
              <a:latin typeface="Verdana"/>
              <a:cs typeface="Verdana"/>
            </a:endParaRPr>
          </a:p>
        </p:txBody>
      </p:sp>
    </p:spTree>
    <p:extLst>
      <p:ext uri="{BB962C8B-B14F-4D97-AF65-F5344CB8AC3E}">
        <p14:creationId xmlns:p14="http://schemas.microsoft.com/office/powerpoint/2010/main" val="11763745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numeru slajdu 6"/>
          <p:cNvSpPr>
            <a:spLocks noGrp="1"/>
          </p:cNvSpPr>
          <p:nvPr>
            <p:ph type="sldNum" sz="quarter" idx="4"/>
          </p:nvPr>
        </p:nvSpPr>
        <p:spPr>
          <a:xfrm>
            <a:off x="310733" y="6804394"/>
            <a:ext cx="522208" cy="4016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 b="1">
                <a:solidFill>
                  <a:srgbClr val="555454"/>
                </a:solidFill>
                <a:latin typeface="Myriad Pro" panose="020B0503030403020204" pitchFamily="34" charset="0"/>
              </a:defRPr>
            </a:lvl1pPr>
          </a:lstStyle>
          <a:p>
            <a:fld id="{022581BA-A277-4FE5-891C-DC92D7F0A26A}" type="slidenum">
              <a:rPr lang="pl-PL" smtClean="0"/>
              <a:pPr/>
              <a:t>‹#›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421031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numeru slajdu 6"/>
          <p:cNvSpPr>
            <a:spLocks noGrp="1"/>
          </p:cNvSpPr>
          <p:nvPr>
            <p:ph type="sldNum" sz="quarter" idx="4"/>
          </p:nvPr>
        </p:nvSpPr>
        <p:spPr>
          <a:xfrm>
            <a:off x="310733" y="6804394"/>
            <a:ext cx="522208" cy="4016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 b="1">
                <a:solidFill>
                  <a:srgbClr val="555454"/>
                </a:solidFill>
                <a:latin typeface="Myriad Pro" panose="020B0503030403020204" pitchFamily="34" charset="0"/>
              </a:defRPr>
            </a:lvl1pPr>
          </a:lstStyle>
          <a:p>
            <a:fld id="{022581BA-A277-4FE5-891C-DC92D7F0A26A}" type="slidenum">
              <a:rPr lang="pl-PL" smtClean="0"/>
              <a:pPr/>
              <a:t>‹#›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5108446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numeru slajdu 6"/>
          <p:cNvSpPr>
            <a:spLocks noGrp="1"/>
          </p:cNvSpPr>
          <p:nvPr>
            <p:ph type="sldNum" sz="quarter" idx="4"/>
          </p:nvPr>
        </p:nvSpPr>
        <p:spPr>
          <a:xfrm>
            <a:off x="310733" y="6804394"/>
            <a:ext cx="522208" cy="4016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 b="1">
                <a:solidFill>
                  <a:srgbClr val="555454"/>
                </a:solidFill>
                <a:latin typeface="Myriad Pro" panose="020B0503030403020204" pitchFamily="34" charset="0"/>
              </a:defRPr>
            </a:lvl1pPr>
          </a:lstStyle>
          <a:p>
            <a:fld id="{022581BA-A277-4FE5-891C-DC92D7F0A26A}" type="slidenum">
              <a:rPr lang="pl-PL" smtClean="0"/>
              <a:pPr/>
              <a:t>‹#›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1773784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tags" Target="../tags/tag2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image" Target="../media/image3.emf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vmlDrawing" Target="../drawings/vmlDrawing1.v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image" Target="../media/image2.png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image" Target="../media/image1.emf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oleObject" Target="../embeddings/oleObject1.bin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iekt 1" hidden="1"/>
          <p:cNvGraphicFramePr>
            <a:graphicFrameLocks noChangeAspect="1"/>
          </p:cNvGraphicFramePr>
          <p:nvPr userDrawn="1">
            <p:custDataLst>
              <p:tags r:id="rId21"/>
            </p:custDataLst>
            <p:extLst>
              <p:ext uri="{D42A27DB-BD31-4B8C-83A1-F6EECF244321}">
                <p14:modId xmlns:p14="http://schemas.microsoft.com/office/powerpoint/2010/main" val="1897011098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7119" name="think-cell Slide" r:id="rId22" imgW="395" imgH="396" progId="TCLayout.ActiveDocument.1">
                  <p:embed/>
                </p:oleObj>
              </mc:Choice>
              <mc:Fallback>
                <p:oleObj name="think-cell Slide" r:id="rId22" imgW="395" imgH="396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3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Symbol zastępczy numeru slajdu 6"/>
          <p:cNvSpPr>
            <a:spLocks noGrp="1"/>
          </p:cNvSpPr>
          <p:nvPr>
            <p:ph type="sldNum" sz="quarter" idx="4"/>
          </p:nvPr>
        </p:nvSpPr>
        <p:spPr>
          <a:xfrm>
            <a:off x="310733" y="6804394"/>
            <a:ext cx="522208" cy="4016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tx1">
                    <a:tint val="75000"/>
                  </a:schemeClr>
                </a:solidFill>
                <a:latin typeface="Myriad Pro" panose="020B0503030403020204" pitchFamily="34" charset="0"/>
              </a:defRPr>
            </a:lvl1pPr>
          </a:lstStyle>
          <a:p>
            <a:fld id="{022581BA-A277-4FE5-891C-DC92D7F0A26A}" type="slidenum">
              <a:rPr lang="pl-PL" smtClean="0"/>
              <a:pPr/>
              <a:t>‹#›</a:t>
            </a:fld>
            <a:endParaRPr lang="pl-PL" dirty="0"/>
          </a:p>
        </p:txBody>
      </p:sp>
      <p:pic>
        <p:nvPicPr>
          <p:cNvPr id="4" name="Obraz 3" descr="strzalka-2.png"/>
          <p:cNvPicPr>
            <a:picLocks noChangeAspect="1"/>
          </p:cNvPicPr>
          <p:nvPr userDrawn="1"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6958" y="6829425"/>
            <a:ext cx="253916" cy="351576"/>
          </a:xfrm>
          <a:prstGeom prst="rect">
            <a:avLst/>
          </a:prstGeom>
        </p:spPr>
      </p:pic>
      <p:pic>
        <p:nvPicPr>
          <p:cNvPr id="3" name="Obraz 2"/>
          <p:cNvPicPr>
            <a:picLocks noChangeAspect="1"/>
          </p:cNvPicPr>
          <p:nvPr userDrawn="1"/>
        </p:nvPicPr>
        <p:blipFill>
          <a:blip r:embed="rId25"/>
          <a:stretch>
            <a:fillRect/>
          </a:stretch>
        </p:blipFill>
        <p:spPr>
          <a:xfrm>
            <a:off x="8166100" y="6871863"/>
            <a:ext cx="2095500" cy="266700"/>
          </a:xfrm>
          <a:prstGeom prst="rect">
            <a:avLst/>
          </a:prstGeom>
        </p:spPr>
      </p:pic>
      <p:sp>
        <p:nvSpPr>
          <p:cNvPr id="6" name="object 2"/>
          <p:cNvSpPr txBox="1">
            <a:spLocks/>
          </p:cNvSpPr>
          <p:nvPr userDrawn="1"/>
        </p:nvSpPr>
        <p:spPr>
          <a:xfrm>
            <a:off x="1538924" y="6918262"/>
            <a:ext cx="1292505" cy="1359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>
            <a:lvl1pPr>
              <a:defRPr>
                <a:latin typeface="+mj-lt"/>
                <a:ea typeface="+mj-ea"/>
                <a:cs typeface="+mj-cs"/>
              </a:defRPr>
            </a:lvl1pPr>
          </a:lstStyle>
          <a:p>
            <a:pPr marL="12700" marR="5080">
              <a:spcBef>
                <a:spcPts val="100"/>
              </a:spcBef>
            </a:pPr>
            <a:r>
              <a:rPr lang="pl-PL" sz="800" spc="-5" dirty="0">
                <a:solidFill>
                  <a:srgbClr val="454545"/>
                </a:solidFill>
                <a:latin typeface="Myriad Pro"/>
                <a:cs typeface="Myriad Pro"/>
              </a:rPr>
              <a:t>GRUPA PKP CARGO </a:t>
            </a:r>
            <a:r>
              <a:rPr lang="is-IS" sz="800" b="1" spc="-5" dirty="0">
                <a:solidFill>
                  <a:srgbClr val="3A4D98"/>
                </a:solidFill>
                <a:latin typeface="Myriad Pro"/>
                <a:cs typeface="Myriad Pro"/>
              </a:rPr>
              <a:t>20</a:t>
            </a:r>
            <a:r>
              <a:rPr lang="pl-PL" sz="800" b="1" spc="-5" dirty="0">
                <a:solidFill>
                  <a:srgbClr val="3A4D98"/>
                </a:solidFill>
                <a:latin typeface="Myriad Pro"/>
                <a:cs typeface="Myriad Pro"/>
              </a:rPr>
              <a:t>21</a:t>
            </a:r>
            <a:endParaRPr lang="pl-PL" sz="800" b="1" dirty="0">
              <a:solidFill>
                <a:srgbClr val="3A4D98"/>
              </a:solidFill>
              <a:latin typeface="Myriad Pro"/>
              <a:cs typeface="Myriad Pro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710" r:id="rId7"/>
    <p:sldLayoutId id="2147483711" r:id="rId8"/>
    <p:sldLayoutId id="2147483712" r:id="rId9"/>
    <p:sldLayoutId id="2147483713" r:id="rId10"/>
    <p:sldLayoutId id="2147483675" r:id="rId11"/>
    <p:sldLayoutId id="2147483676" r:id="rId12"/>
    <p:sldLayoutId id="2147483677" r:id="rId13"/>
    <p:sldLayoutId id="2147483678" r:id="rId14"/>
    <p:sldLayoutId id="2147483668" r:id="rId15"/>
    <p:sldLayoutId id="2147483669" r:id="rId16"/>
    <p:sldLayoutId id="2147483670" r:id="rId17"/>
    <p:sldLayoutId id="2147483671" r:id="rId18"/>
  </p:sldLayoutIdLst>
  <p:hf hdr="0" ftr="0" dt="0"/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emf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tags" Target="../tags/tag93.xml"/><Relationship Id="rId13" Type="http://schemas.openxmlformats.org/officeDocument/2006/relationships/tags" Target="../tags/tag98.xml"/><Relationship Id="rId18" Type="http://schemas.openxmlformats.org/officeDocument/2006/relationships/notesSlide" Target="../notesSlides/notesSlide7.xml"/><Relationship Id="rId3" Type="http://schemas.openxmlformats.org/officeDocument/2006/relationships/tags" Target="../tags/tag88.xml"/><Relationship Id="rId21" Type="http://schemas.openxmlformats.org/officeDocument/2006/relationships/image" Target="../media/image10.png"/><Relationship Id="rId7" Type="http://schemas.openxmlformats.org/officeDocument/2006/relationships/tags" Target="../tags/tag92.xml"/><Relationship Id="rId12" Type="http://schemas.openxmlformats.org/officeDocument/2006/relationships/tags" Target="../tags/tag97.xml"/><Relationship Id="rId17" Type="http://schemas.openxmlformats.org/officeDocument/2006/relationships/slideLayout" Target="../slideLayouts/slideLayout5.xml"/><Relationship Id="rId2" Type="http://schemas.openxmlformats.org/officeDocument/2006/relationships/tags" Target="../tags/tag87.xml"/><Relationship Id="rId16" Type="http://schemas.openxmlformats.org/officeDocument/2006/relationships/tags" Target="../tags/tag101.xml"/><Relationship Id="rId20" Type="http://schemas.openxmlformats.org/officeDocument/2006/relationships/image" Target="../media/image14.emf"/><Relationship Id="rId1" Type="http://schemas.openxmlformats.org/officeDocument/2006/relationships/vmlDrawing" Target="../drawings/vmlDrawing10.vml"/><Relationship Id="rId6" Type="http://schemas.openxmlformats.org/officeDocument/2006/relationships/tags" Target="../tags/tag91.xml"/><Relationship Id="rId11" Type="http://schemas.openxmlformats.org/officeDocument/2006/relationships/tags" Target="../tags/tag96.xml"/><Relationship Id="rId5" Type="http://schemas.openxmlformats.org/officeDocument/2006/relationships/tags" Target="../tags/tag90.xml"/><Relationship Id="rId15" Type="http://schemas.openxmlformats.org/officeDocument/2006/relationships/tags" Target="../tags/tag100.xml"/><Relationship Id="rId10" Type="http://schemas.openxmlformats.org/officeDocument/2006/relationships/tags" Target="../tags/tag95.xml"/><Relationship Id="rId19" Type="http://schemas.openxmlformats.org/officeDocument/2006/relationships/oleObject" Target="../embeddings/oleObject10.bin"/><Relationship Id="rId4" Type="http://schemas.openxmlformats.org/officeDocument/2006/relationships/tags" Target="../tags/tag89.xml"/><Relationship Id="rId9" Type="http://schemas.openxmlformats.org/officeDocument/2006/relationships/tags" Target="../tags/tag94.xml"/><Relationship Id="rId14" Type="http://schemas.openxmlformats.org/officeDocument/2006/relationships/tags" Target="../tags/tag99.xml"/><Relationship Id="rId22" Type="http://schemas.openxmlformats.org/officeDocument/2006/relationships/chart" Target="../charts/chart7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tags" Target="../tags/tag108.xml"/><Relationship Id="rId13" Type="http://schemas.openxmlformats.org/officeDocument/2006/relationships/tags" Target="../tags/tag113.xml"/><Relationship Id="rId18" Type="http://schemas.openxmlformats.org/officeDocument/2006/relationships/tags" Target="../tags/tag118.xml"/><Relationship Id="rId26" Type="http://schemas.openxmlformats.org/officeDocument/2006/relationships/chart" Target="../charts/chart8.xml"/><Relationship Id="rId3" Type="http://schemas.openxmlformats.org/officeDocument/2006/relationships/tags" Target="../tags/tag103.xml"/><Relationship Id="rId21" Type="http://schemas.openxmlformats.org/officeDocument/2006/relationships/slideLayout" Target="../slideLayouts/slideLayout5.xml"/><Relationship Id="rId7" Type="http://schemas.openxmlformats.org/officeDocument/2006/relationships/tags" Target="../tags/tag107.xml"/><Relationship Id="rId12" Type="http://schemas.openxmlformats.org/officeDocument/2006/relationships/tags" Target="../tags/tag112.xml"/><Relationship Id="rId17" Type="http://schemas.openxmlformats.org/officeDocument/2006/relationships/tags" Target="../tags/tag117.xml"/><Relationship Id="rId25" Type="http://schemas.openxmlformats.org/officeDocument/2006/relationships/image" Target="../media/image10.png"/><Relationship Id="rId2" Type="http://schemas.openxmlformats.org/officeDocument/2006/relationships/tags" Target="../tags/tag102.xml"/><Relationship Id="rId16" Type="http://schemas.openxmlformats.org/officeDocument/2006/relationships/tags" Target="../tags/tag116.xml"/><Relationship Id="rId20" Type="http://schemas.openxmlformats.org/officeDocument/2006/relationships/tags" Target="../tags/tag120.xml"/><Relationship Id="rId1" Type="http://schemas.openxmlformats.org/officeDocument/2006/relationships/vmlDrawing" Target="../drawings/vmlDrawing11.vml"/><Relationship Id="rId6" Type="http://schemas.openxmlformats.org/officeDocument/2006/relationships/tags" Target="../tags/tag106.xml"/><Relationship Id="rId11" Type="http://schemas.openxmlformats.org/officeDocument/2006/relationships/tags" Target="../tags/tag111.xml"/><Relationship Id="rId24" Type="http://schemas.openxmlformats.org/officeDocument/2006/relationships/image" Target="../media/image14.emf"/><Relationship Id="rId5" Type="http://schemas.openxmlformats.org/officeDocument/2006/relationships/tags" Target="../tags/tag105.xml"/><Relationship Id="rId15" Type="http://schemas.openxmlformats.org/officeDocument/2006/relationships/tags" Target="../tags/tag115.xml"/><Relationship Id="rId23" Type="http://schemas.openxmlformats.org/officeDocument/2006/relationships/oleObject" Target="../embeddings/oleObject11.bin"/><Relationship Id="rId10" Type="http://schemas.openxmlformats.org/officeDocument/2006/relationships/tags" Target="../tags/tag110.xml"/><Relationship Id="rId19" Type="http://schemas.openxmlformats.org/officeDocument/2006/relationships/tags" Target="../tags/tag119.xml"/><Relationship Id="rId4" Type="http://schemas.openxmlformats.org/officeDocument/2006/relationships/tags" Target="../tags/tag104.xml"/><Relationship Id="rId9" Type="http://schemas.openxmlformats.org/officeDocument/2006/relationships/tags" Target="../tags/tag109.xml"/><Relationship Id="rId14" Type="http://schemas.openxmlformats.org/officeDocument/2006/relationships/tags" Target="../tags/tag114.xml"/><Relationship Id="rId22" Type="http://schemas.openxmlformats.org/officeDocument/2006/relationships/notesSlide" Target="../notesSlides/notesSlide8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7.png"/><Relationship Id="rId2" Type="http://schemas.openxmlformats.org/officeDocument/2006/relationships/tags" Target="../tags/tag121.xml"/><Relationship Id="rId1" Type="http://schemas.openxmlformats.org/officeDocument/2006/relationships/vmlDrawing" Target="../drawings/vmlDrawing12.vml"/><Relationship Id="rId6" Type="http://schemas.openxmlformats.org/officeDocument/2006/relationships/image" Target="../media/image5.emf"/><Relationship Id="rId5" Type="http://schemas.openxmlformats.org/officeDocument/2006/relationships/oleObject" Target="../embeddings/oleObject12.bin"/><Relationship Id="rId4" Type="http://schemas.openxmlformats.org/officeDocument/2006/relationships/image" Target="../media/image6.jpeg"/><Relationship Id="rId9" Type="http://schemas.openxmlformats.org/officeDocument/2006/relationships/image" Target="../media/image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7" Type="http://schemas.openxmlformats.org/officeDocument/2006/relationships/image" Target="../media/image2.png"/><Relationship Id="rId2" Type="http://schemas.openxmlformats.org/officeDocument/2006/relationships/tags" Target="../tags/tag122.xml"/><Relationship Id="rId1" Type="http://schemas.openxmlformats.org/officeDocument/2006/relationships/vmlDrawing" Target="../drawings/vmlDrawing13.vml"/><Relationship Id="rId6" Type="http://schemas.openxmlformats.org/officeDocument/2006/relationships/image" Target="../media/image10.png"/><Relationship Id="rId5" Type="http://schemas.openxmlformats.org/officeDocument/2006/relationships/image" Target="../media/image5.emf"/><Relationship Id="rId4" Type="http://schemas.openxmlformats.org/officeDocument/2006/relationships/oleObject" Target="../embeddings/oleObject13.bin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tags" Target="../tags/tag123.xml"/><Relationship Id="rId1" Type="http://schemas.openxmlformats.org/officeDocument/2006/relationships/vmlDrawing" Target="../drawings/vmlDrawing14.v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14.bin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tags" Target="../tags/tag124.xml"/><Relationship Id="rId1" Type="http://schemas.openxmlformats.org/officeDocument/2006/relationships/vmlDrawing" Target="../drawings/vmlDrawing15.v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15.bin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tags" Target="../tags/tag125.xml"/><Relationship Id="rId1" Type="http://schemas.openxmlformats.org/officeDocument/2006/relationships/vmlDrawing" Target="../drawings/vmlDrawing16.v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16.bin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tags" Target="../tags/tag126.xml"/><Relationship Id="rId1" Type="http://schemas.openxmlformats.org/officeDocument/2006/relationships/vmlDrawing" Target="../drawings/vmlDrawing17.v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17.bin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tags" Target="../tags/tag127.xml"/><Relationship Id="rId1" Type="http://schemas.openxmlformats.org/officeDocument/2006/relationships/vmlDrawing" Target="../drawings/vmlDrawing18.v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18.bin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5.emf"/><Relationship Id="rId2" Type="http://schemas.openxmlformats.org/officeDocument/2006/relationships/tags" Target="../tags/tag3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2.bin"/><Relationship Id="rId5" Type="http://schemas.openxmlformats.org/officeDocument/2006/relationships/image" Target="../media/image6.jpeg"/><Relationship Id="rId10" Type="http://schemas.openxmlformats.org/officeDocument/2006/relationships/image" Target="../media/image2.png"/><Relationship Id="rId4" Type="http://schemas.openxmlformats.org/officeDocument/2006/relationships/notesSlide" Target="../notesSlides/notesSlide2.xml"/><Relationship Id="rId9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10.png"/><Relationship Id="rId2" Type="http://schemas.openxmlformats.org/officeDocument/2006/relationships/tags" Target="../tags/tag4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9.emf"/><Relationship Id="rId5" Type="http://schemas.openxmlformats.org/officeDocument/2006/relationships/oleObject" Target="../embeddings/oleObject3.bin"/><Relationship Id="rId10" Type="http://schemas.openxmlformats.org/officeDocument/2006/relationships/image" Target="../media/image13.png"/><Relationship Id="rId4" Type="http://schemas.openxmlformats.org/officeDocument/2006/relationships/notesSlide" Target="../notesSlides/notesSlide3.xml"/><Relationship Id="rId9" Type="http://schemas.openxmlformats.org/officeDocument/2006/relationships/image" Target="../media/image12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tags" Target="../tags/tag6.xml"/><Relationship Id="rId7" Type="http://schemas.openxmlformats.org/officeDocument/2006/relationships/image" Target="../media/image14.emf"/><Relationship Id="rId12" Type="http://schemas.openxmlformats.org/officeDocument/2006/relationships/image" Target="../media/image18.png"/><Relationship Id="rId2" Type="http://schemas.openxmlformats.org/officeDocument/2006/relationships/tags" Target="../tags/tag5.xml"/><Relationship Id="rId1" Type="http://schemas.openxmlformats.org/officeDocument/2006/relationships/vmlDrawing" Target="../drawings/vmlDrawing4.vml"/><Relationship Id="rId6" Type="http://schemas.openxmlformats.org/officeDocument/2006/relationships/oleObject" Target="../embeddings/oleObject4.bin"/><Relationship Id="rId11" Type="http://schemas.openxmlformats.org/officeDocument/2006/relationships/image" Target="../media/image17.png"/><Relationship Id="rId5" Type="http://schemas.openxmlformats.org/officeDocument/2006/relationships/notesSlide" Target="../notesSlides/notesSlide4.xml"/><Relationship Id="rId10" Type="http://schemas.openxmlformats.org/officeDocument/2006/relationships/image" Target="../media/image16.png"/><Relationship Id="rId4" Type="http://schemas.openxmlformats.org/officeDocument/2006/relationships/slideLayout" Target="../slideLayouts/slideLayout5.xml"/><Relationship Id="rId9" Type="http://schemas.openxmlformats.org/officeDocument/2006/relationships/image" Target="../media/image15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tags" Target="../tags/tag13.xml"/><Relationship Id="rId13" Type="http://schemas.openxmlformats.org/officeDocument/2006/relationships/tags" Target="../tags/tag18.xml"/><Relationship Id="rId18" Type="http://schemas.openxmlformats.org/officeDocument/2006/relationships/oleObject" Target="../embeddings/oleObject5.bin"/><Relationship Id="rId3" Type="http://schemas.openxmlformats.org/officeDocument/2006/relationships/tags" Target="../tags/tag8.xml"/><Relationship Id="rId21" Type="http://schemas.openxmlformats.org/officeDocument/2006/relationships/chart" Target="../charts/chart1.xml"/><Relationship Id="rId7" Type="http://schemas.openxmlformats.org/officeDocument/2006/relationships/tags" Target="../tags/tag12.xml"/><Relationship Id="rId12" Type="http://schemas.openxmlformats.org/officeDocument/2006/relationships/tags" Target="../tags/tag17.xml"/><Relationship Id="rId17" Type="http://schemas.openxmlformats.org/officeDocument/2006/relationships/slideLayout" Target="../slideLayouts/slideLayout5.xml"/><Relationship Id="rId2" Type="http://schemas.openxmlformats.org/officeDocument/2006/relationships/tags" Target="../tags/tag7.xml"/><Relationship Id="rId16" Type="http://schemas.openxmlformats.org/officeDocument/2006/relationships/tags" Target="../tags/tag21.xml"/><Relationship Id="rId20" Type="http://schemas.openxmlformats.org/officeDocument/2006/relationships/image" Target="../media/image10.png"/><Relationship Id="rId1" Type="http://schemas.openxmlformats.org/officeDocument/2006/relationships/vmlDrawing" Target="../drawings/vmlDrawing5.vml"/><Relationship Id="rId6" Type="http://schemas.openxmlformats.org/officeDocument/2006/relationships/tags" Target="../tags/tag11.xml"/><Relationship Id="rId11" Type="http://schemas.openxmlformats.org/officeDocument/2006/relationships/tags" Target="../tags/tag16.xml"/><Relationship Id="rId5" Type="http://schemas.openxmlformats.org/officeDocument/2006/relationships/tags" Target="../tags/tag10.xml"/><Relationship Id="rId15" Type="http://schemas.openxmlformats.org/officeDocument/2006/relationships/tags" Target="../tags/tag20.xml"/><Relationship Id="rId10" Type="http://schemas.openxmlformats.org/officeDocument/2006/relationships/tags" Target="../tags/tag15.xml"/><Relationship Id="rId19" Type="http://schemas.openxmlformats.org/officeDocument/2006/relationships/image" Target="../media/image14.emf"/><Relationship Id="rId4" Type="http://schemas.openxmlformats.org/officeDocument/2006/relationships/tags" Target="../tags/tag9.xml"/><Relationship Id="rId9" Type="http://schemas.openxmlformats.org/officeDocument/2006/relationships/tags" Target="../tags/tag14.xml"/><Relationship Id="rId14" Type="http://schemas.openxmlformats.org/officeDocument/2006/relationships/tags" Target="../tags/tag19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tags" Target="../tags/tag28.xml"/><Relationship Id="rId13" Type="http://schemas.openxmlformats.org/officeDocument/2006/relationships/tags" Target="../tags/tag33.xml"/><Relationship Id="rId18" Type="http://schemas.openxmlformats.org/officeDocument/2006/relationships/tags" Target="../tags/tag38.xml"/><Relationship Id="rId3" Type="http://schemas.openxmlformats.org/officeDocument/2006/relationships/tags" Target="../tags/tag23.xml"/><Relationship Id="rId21" Type="http://schemas.openxmlformats.org/officeDocument/2006/relationships/oleObject" Target="../embeddings/oleObject6.bin"/><Relationship Id="rId7" Type="http://schemas.openxmlformats.org/officeDocument/2006/relationships/tags" Target="../tags/tag27.xml"/><Relationship Id="rId12" Type="http://schemas.openxmlformats.org/officeDocument/2006/relationships/tags" Target="../tags/tag32.xml"/><Relationship Id="rId17" Type="http://schemas.openxmlformats.org/officeDocument/2006/relationships/tags" Target="../tags/tag37.xml"/><Relationship Id="rId2" Type="http://schemas.openxmlformats.org/officeDocument/2006/relationships/tags" Target="../tags/tag22.xml"/><Relationship Id="rId16" Type="http://schemas.openxmlformats.org/officeDocument/2006/relationships/tags" Target="../tags/tag36.xml"/><Relationship Id="rId20" Type="http://schemas.openxmlformats.org/officeDocument/2006/relationships/slideLayout" Target="../slideLayouts/slideLayout5.xml"/><Relationship Id="rId1" Type="http://schemas.openxmlformats.org/officeDocument/2006/relationships/vmlDrawing" Target="../drawings/vmlDrawing6.vml"/><Relationship Id="rId6" Type="http://schemas.openxmlformats.org/officeDocument/2006/relationships/tags" Target="../tags/tag26.xml"/><Relationship Id="rId11" Type="http://schemas.openxmlformats.org/officeDocument/2006/relationships/tags" Target="../tags/tag31.xml"/><Relationship Id="rId24" Type="http://schemas.openxmlformats.org/officeDocument/2006/relationships/chart" Target="../charts/chart2.xml"/><Relationship Id="rId5" Type="http://schemas.openxmlformats.org/officeDocument/2006/relationships/tags" Target="../tags/tag25.xml"/><Relationship Id="rId15" Type="http://schemas.openxmlformats.org/officeDocument/2006/relationships/tags" Target="../tags/tag35.xml"/><Relationship Id="rId23" Type="http://schemas.openxmlformats.org/officeDocument/2006/relationships/image" Target="../media/image10.png"/><Relationship Id="rId10" Type="http://schemas.openxmlformats.org/officeDocument/2006/relationships/tags" Target="../tags/tag30.xml"/><Relationship Id="rId19" Type="http://schemas.openxmlformats.org/officeDocument/2006/relationships/tags" Target="../tags/tag39.xml"/><Relationship Id="rId4" Type="http://schemas.openxmlformats.org/officeDocument/2006/relationships/tags" Target="../tags/tag24.xml"/><Relationship Id="rId9" Type="http://schemas.openxmlformats.org/officeDocument/2006/relationships/tags" Target="../tags/tag29.xml"/><Relationship Id="rId14" Type="http://schemas.openxmlformats.org/officeDocument/2006/relationships/tags" Target="../tags/tag34.xml"/><Relationship Id="rId22" Type="http://schemas.openxmlformats.org/officeDocument/2006/relationships/image" Target="../media/image14.emf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tags" Target="../tags/tag46.xml"/><Relationship Id="rId13" Type="http://schemas.openxmlformats.org/officeDocument/2006/relationships/tags" Target="../tags/tag51.xml"/><Relationship Id="rId18" Type="http://schemas.openxmlformats.org/officeDocument/2006/relationships/tags" Target="../tags/tag56.xml"/><Relationship Id="rId26" Type="http://schemas.openxmlformats.org/officeDocument/2006/relationships/chart" Target="../charts/chart3.xml"/><Relationship Id="rId3" Type="http://schemas.openxmlformats.org/officeDocument/2006/relationships/tags" Target="../tags/tag41.xml"/><Relationship Id="rId21" Type="http://schemas.openxmlformats.org/officeDocument/2006/relationships/slideLayout" Target="../slideLayouts/slideLayout5.xml"/><Relationship Id="rId7" Type="http://schemas.openxmlformats.org/officeDocument/2006/relationships/tags" Target="../tags/tag45.xml"/><Relationship Id="rId12" Type="http://schemas.openxmlformats.org/officeDocument/2006/relationships/tags" Target="../tags/tag50.xml"/><Relationship Id="rId17" Type="http://schemas.openxmlformats.org/officeDocument/2006/relationships/tags" Target="../tags/tag55.xml"/><Relationship Id="rId25" Type="http://schemas.openxmlformats.org/officeDocument/2006/relationships/image" Target="../media/image10.png"/><Relationship Id="rId2" Type="http://schemas.openxmlformats.org/officeDocument/2006/relationships/tags" Target="../tags/tag40.xml"/><Relationship Id="rId16" Type="http://schemas.openxmlformats.org/officeDocument/2006/relationships/tags" Target="../tags/tag54.xml"/><Relationship Id="rId20" Type="http://schemas.openxmlformats.org/officeDocument/2006/relationships/tags" Target="../tags/tag58.xml"/><Relationship Id="rId1" Type="http://schemas.openxmlformats.org/officeDocument/2006/relationships/vmlDrawing" Target="../drawings/vmlDrawing7.vml"/><Relationship Id="rId6" Type="http://schemas.openxmlformats.org/officeDocument/2006/relationships/tags" Target="../tags/tag44.xml"/><Relationship Id="rId11" Type="http://schemas.openxmlformats.org/officeDocument/2006/relationships/tags" Target="../tags/tag49.xml"/><Relationship Id="rId24" Type="http://schemas.openxmlformats.org/officeDocument/2006/relationships/image" Target="../media/image14.emf"/><Relationship Id="rId5" Type="http://schemas.openxmlformats.org/officeDocument/2006/relationships/tags" Target="../tags/tag43.xml"/><Relationship Id="rId15" Type="http://schemas.openxmlformats.org/officeDocument/2006/relationships/tags" Target="../tags/tag53.xml"/><Relationship Id="rId23" Type="http://schemas.openxmlformats.org/officeDocument/2006/relationships/oleObject" Target="../embeddings/oleObject7.bin"/><Relationship Id="rId10" Type="http://schemas.openxmlformats.org/officeDocument/2006/relationships/tags" Target="../tags/tag48.xml"/><Relationship Id="rId19" Type="http://schemas.openxmlformats.org/officeDocument/2006/relationships/tags" Target="../tags/tag57.xml"/><Relationship Id="rId4" Type="http://schemas.openxmlformats.org/officeDocument/2006/relationships/tags" Target="../tags/tag42.xml"/><Relationship Id="rId9" Type="http://schemas.openxmlformats.org/officeDocument/2006/relationships/tags" Target="../tags/tag47.xml"/><Relationship Id="rId14" Type="http://schemas.openxmlformats.org/officeDocument/2006/relationships/tags" Target="../tags/tag52.xml"/><Relationship Id="rId22" Type="http://schemas.openxmlformats.org/officeDocument/2006/relationships/notesSlide" Target="../notesSlides/notesSlide5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tags" Target="../tags/tag65.xml"/><Relationship Id="rId13" Type="http://schemas.openxmlformats.org/officeDocument/2006/relationships/tags" Target="../tags/tag70.xml"/><Relationship Id="rId18" Type="http://schemas.openxmlformats.org/officeDocument/2006/relationships/image" Target="../media/image5.emf"/><Relationship Id="rId3" Type="http://schemas.openxmlformats.org/officeDocument/2006/relationships/tags" Target="../tags/tag60.xml"/><Relationship Id="rId21" Type="http://schemas.openxmlformats.org/officeDocument/2006/relationships/chart" Target="../charts/chart5.xml"/><Relationship Id="rId7" Type="http://schemas.openxmlformats.org/officeDocument/2006/relationships/tags" Target="../tags/tag64.xml"/><Relationship Id="rId12" Type="http://schemas.openxmlformats.org/officeDocument/2006/relationships/tags" Target="../tags/tag69.xml"/><Relationship Id="rId17" Type="http://schemas.openxmlformats.org/officeDocument/2006/relationships/oleObject" Target="../embeddings/oleObject8.bin"/><Relationship Id="rId2" Type="http://schemas.openxmlformats.org/officeDocument/2006/relationships/tags" Target="../tags/tag59.xml"/><Relationship Id="rId16" Type="http://schemas.openxmlformats.org/officeDocument/2006/relationships/slideLayout" Target="../slideLayouts/slideLayout5.xml"/><Relationship Id="rId20" Type="http://schemas.openxmlformats.org/officeDocument/2006/relationships/chart" Target="../charts/chart4.xml"/><Relationship Id="rId1" Type="http://schemas.openxmlformats.org/officeDocument/2006/relationships/vmlDrawing" Target="../drawings/vmlDrawing8.vml"/><Relationship Id="rId6" Type="http://schemas.openxmlformats.org/officeDocument/2006/relationships/tags" Target="../tags/tag63.xml"/><Relationship Id="rId11" Type="http://schemas.openxmlformats.org/officeDocument/2006/relationships/tags" Target="../tags/tag68.xml"/><Relationship Id="rId5" Type="http://schemas.openxmlformats.org/officeDocument/2006/relationships/tags" Target="../tags/tag62.xml"/><Relationship Id="rId15" Type="http://schemas.openxmlformats.org/officeDocument/2006/relationships/tags" Target="../tags/tag72.xml"/><Relationship Id="rId10" Type="http://schemas.openxmlformats.org/officeDocument/2006/relationships/tags" Target="../tags/tag67.xml"/><Relationship Id="rId19" Type="http://schemas.openxmlformats.org/officeDocument/2006/relationships/image" Target="../media/image10.png"/><Relationship Id="rId4" Type="http://schemas.openxmlformats.org/officeDocument/2006/relationships/tags" Target="../tags/tag61.xml"/><Relationship Id="rId9" Type="http://schemas.openxmlformats.org/officeDocument/2006/relationships/tags" Target="../tags/tag66.xml"/><Relationship Id="rId14" Type="http://schemas.openxmlformats.org/officeDocument/2006/relationships/tags" Target="../tags/tag71.xml"/><Relationship Id="rId22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tags" Target="../tags/tag79.xml"/><Relationship Id="rId13" Type="http://schemas.openxmlformats.org/officeDocument/2006/relationships/tags" Target="../tags/tag84.xml"/><Relationship Id="rId18" Type="http://schemas.openxmlformats.org/officeDocument/2006/relationships/oleObject" Target="../embeddings/oleObject9.bin"/><Relationship Id="rId3" Type="http://schemas.openxmlformats.org/officeDocument/2006/relationships/tags" Target="../tags/tag74.xml"/><Relationship Id="rId21" Type="http://schemas.openxmlformats.org/officeDocument/2006/relationships/chart" Target="../charts/chart6.xml"/><Relationship Id="rId7" Type="http://schemas.openxmlformats.org/officeDocument/2006/relationships/tags" Target="../tags/tag78.xml"/><Relationship Id="rId12" Type="http://schemas.openxmlformats.org/officeDocument/2006/relationships/tags" Target="../tags/tag83.xml"/><Relationship Id="rId17" Type="http://schemas.openxmlformats.org/officeDocument/2006/relationships/notesSlide" Target="../notesSlides/notesSlide6.xml"/><Relationship Id="rId2" Type="http://schemas.openxmlformats.org/officeDocument/2006/relationships/tags" Target="../tags/tag73.xml"/><Relationship Id="rId16" Type="http://schemas.openxmlformats.org/officeDocument/2006/relationships/slideLayout" Target="../slideLayouts/slideLayout5.xml"/><Relationship Id="rId20" Type="http://schemas.openxmlformats.org/officeDocument/2006/relationships/image" Target="../media/image10.png"/><Relationship Id="rId1" Type="http://schemas.openxmlformats.org/officeDocument/2006/relationships/vmlDrawing" Target="../drawings/vmlDrawing9.vml"/><Relationship Id="rId6" Type="http://schemas.openxmlformats.org/officeDocument/2006/relationships/tags" Target="../tags/tag77.xml"/><Relationship Id="rId11" Type="http://schemas.openxmlformats.org/officeDocument/2006/relationships/tags" Target="../tags/tag82.xml"/><Relationship Id="rId5" Type="http://schemas.openxmlformats.org/officeDocument/2006/relationships/tags" Target="../tags/tag76.xml"/><Relationship Id="rId15" Type="http://schemas.openxmlformats.org/officeDocument/2006/relationships/tags" Target="../tags/tag86.xml"/><Relationship Id="rId10" Type="http://schemas.openxmlformats.org/officeDocument/2006/relationships/tags" Target="../tags/tag81.xml"/><Relationship Id="rId19" Type="http://schemas.openxmlformats.org/officeDocument/2006/relationships/image" Target="../media/image19.emf"/><Relationship Id="rId4" Type="http://schemas.openxmlformats.org/officeDocument/2006/relationships/tags" Target="../tags/tag75.xml"/><Relationship Id="rId9" Type="http://schemas.openxmlformats.org/officeDocument/2006/relationships/tags" Target="../tags/tag80.xml"/><Relationship Id="rId14" Type="http://schemas.openxmlformats.org/officeDocument/2006/relationships/tags" Target="../tags/tag8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umeru slajdu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algn="r" rtl="0"/>
            <a:fld id="{022581BA-A277-4FE5-891C-DC92D7F0A26A}" type="slidenum">
              <a:rPr/>
              <a:pPr/>
              <a:t>1</a:t>
            </a:fld>
            <a:endParaRPr lang="en" dirty="0"/>
          </a:p>
        </p:txBody>
      </p:sp>
      <p:pic>
        <p:nvPicPr>
          <p:cNvPr id="3" name="Obraz 2" descr="Bez nazwy-10_Blik_pl_poziom_2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6" y="0"/>
            <a:ext cx="10692384" cy="7559040"/>
          </a:xfrm>
          <a:prstGeom prst="rect">
            <a:avLst/>
          </a:prstGeom>
        </p:spPr>
      </p:pic>
      <p:pic>
        <p:nvPicPr>
          <p:cNvPr id="4" name="Obraz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4530" y="604237"/>
            <a:ext cx="2461024" cy="313221"/>
          </a:xfrm>
          <a:prstGeom prst="rect">
            <a:avLst/>
          </a:prstGeom>
        </p:spPr>
      </p:pic>
      <p:sp>
        <p:nvSpPr>
          <p:cNvPr id="6" name="object 5"/>
          <p:cNvSpPr txBox="1"/>
          <p:nvPr/>
        </p:nvSpPr>
        <p:spPr>
          <a:xfrm>
            <a:off x="6179855" y="1290582"/>
            <a:ext cx="3923261" cy="1095428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algn="r" rtl="0">
              <a:lnSpc>
                <a:spcPct val="70000"/>
              </a:lnSpc>
              <a:spcBef>
                <a:spcPts val="95"/>
              </a:spcBef>
            </a:pPr>
            <a:r>
              <a:rPr lang="en" sz="4800" b="1" i="0" u="none" spc="-60" baseline="0">
                <a:solidFill>
                  <a:schemeClr val="tx1">
                    <a:lumMod val="65000"/>
                    <a:lumOff val="35000"/>
                  </a:schemeClr>
                </a:solidFill>
                <a:latin typeface="Myriad Pro"/>
                <a:ea typeface="Myriad Pro"/>
                <a:cs typeface="Myriad Pro"/>
              </a:rPr>
              <a:t>PKP CARGO GROUP</a:t>
            </a:r>
          </a:p>
          <a:p>
            <a:pPr marL="12700" marR="5080" algn="r" rtl="0">
              <a:lnSpc>
                <a:spcPct val="70000"/>
              </a:lnSpc>
              <a:spcBef>
                <a:spcPts val="95"/>
              </a:spcBef>
            </a:pPr>
            <a:endParaRPr sz="4800" b="1" dirty="0">
              <a:solidFill>
                <a:schemeClr val="tx1">
                  <a:lumMod val="65000"/>
                  <a:lumOff val="35000"/>
                </a:schemeClr>
              </a:solidFill>
              <a:latin typeface="Myriad Pro"/>
              <a:cs typeface="Myriad Pro"/>
            </a:endParaRPr>
          </a:p>
        </p:txBody>
      </p:sp>
      <p:sp>
        <p:nvSpPr>
          <p:cNvPr id="7" name="object 5"/>
          <p:cNvSpPr txBox="1"/>
          <p:nvPr/>
        </p:nvSpPr>
        <p:spPr>
          <a:xfrm>
            <a:off x="6179855" y="2320443"/>
            <a:ext cx="3923261" cy="1057149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algn="r" rtl="0">
              <a:lnSpc>
                <a:spcPct val="70000"/>
              </a:lnSpc>
              <a:spcBef>
                <a:spcPts val="95"/>
              </a:spcBef>
            </a:pPr>
            <a:r>
              <a:rPr lang="en" sz="4800" b="1" i="0" u="none" spc="-60" baseline="0">
                <a:solidFill>
                  <a:srgbClr val="3A4D98"/>
                </a:solidFill>
                <a:latin typeface="Myriad Pro"/>
                <a:ea typeface="Myriad Pro"/>
                <a:cs typeface="Myriad Pro"/>
              </a:rPr>
              <a:t>2021</a:t>
            </a:r>
            <a:r>
              <a:rPr lang="en" sz="4800" b="1" spc="-60">
                <a:solidFill>
                  <a:srgbClr val="3A4D98"/>
                </a:solidFill>
                <a:latin typeface="Myriad Pro"/>
                <a:cs typeface="Myriad Pro"/>
              </a:rPr>
              <a:t/>
            </a:r>
            <a:br>
              <a:rPr lang="en" sz="4800" b="1" spc="-60">
                <a:solidFill>
                  <a:srgbClr val="3A4D98"/>
                </a:solidFill>
                <a:latin typeface="Myriad Pro"/>
                <a:cs typeface="Myriad Pro"/>
              </a:rPr>
            </a:br>
            <a:r>
              <a:rPr lang="en" sz="4800" b="1" i="0" u="none" spc="-60" baseline="0">
                <a:solidFill>
                  <a:srgbClr val="3A4D98"/>
                </a:solidFill>
                <a:latin typeface="Myriad Pro"/>
                <a:ea typeface="Myriad Pro"/>
                <a:cs typeface="Myriad Pro"/>
              </a:rPr>
              <a:t> </a:t>
            </a:r>
            <a:endParaRPr sz="4800" b="1" dirty="0">
              <a:solidFill>
                <a:srgbClr val="3A4D98"/>
              </a:solidFill>
              <a:latin typeface="Myriad Pro"/>
              <a:cs typeface="Myriad Pro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umeru slajdu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algn="r" rtl="0"/>
            <a:fld id="{022581BA-A277-4FE5-891C-DC92D7F0A26A}" type="slidenum">
              <a:rPr/>
              <a:pPr algn="r" rtl="0"/>
              <a:t>10</a:t>
            </a:fld>
            <a:endParaRPr lang="en" dirty="0"/>
          </a:p>
        </p:txBody>
      </p:sp>
      <p:sp>
        <p:nvSpPr>
          <p:cNvPr id="13" name="Prostokąt 12" hidden="1"/>
          <p:cNvSpPr/>
          <p:nvPr>
            <p:custDataLst>
              <p:tags r:id="rId2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algn="ctr" rtl="0"/>
            <a:endParaRPr lang="en" sz="1200" dirty="0">
              <a:latin typeface="Arial Black" panose="020B0A04020102020204" pitchFamily="34" charset="0"/>
              <a:sym typeface="Arial Black" panose="020B0A04020102020204" pitchFamily="34" charset="0"/>
            </a:endParaRPr>
          </a:p>
        </p:txBody>
      </p:sp>
      <p:graphicFrame>
        <p:nvGraphicFramePr>
          <p:cNvPr id="15" name="Obiekt 14" hidden="1"/>
          <p:cNvGraphicFramePr>
            <a:graphicFrameLocks noChangeAspect="1"/>
          </p:cNvGraphicFramePr>
          <p:nvPr>
            <p:custDataLst>
              <p:tags r:id="rId3"/>
            </p:custDataLst>
            <p:extLst>
              <p:ext uri="{D42A27DB-BD31-4B8C-83A1-F6EECF244321}">
                <p14:modId xmlns:p14="http://schemas.microsoft.com/office/powerpoint/2010/main" val="252771051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5954" name="think-cell Slide" r:id="rId19" imgW="384" imgH="384" progId="TCLayout.ActiveDocument.1">
                  <p:embed/>
                </p:oleObj>
              </mc:Choice>
              <mc:Fallback>
                <p:oleObj name="think-cell Slide" r:id="rId19" imgW="384" imgH="384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0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48" name="Obraz 47" descr="strzalka.png"/>
          <p:cNvPicPr>
            <a:picLocks noChangeAspect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5114" y="798439"/>
            <a:ext cx="540000" cy="727158"/>
          </a:xfrm>
          <a:prstGeom prst="rect">
            <a:avLst/>
          </a:prstGeom>
        </p:spPr>
      </p:pic>
      <p:sp>
        <p:nvSpPr>
          <p:cNvPr id="53" name="object 3"/>
          <p:cNvSpPr txBox="1"/>
          <p:nvPr/>
        </p:nvSpPr>
        <p:spPr>
          <a:xfrm>
            <a:off x="1513320" y="802904"/>
            <a:ext cx="8015692" cy="32060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R="5080" algn="l" rtl="0">
              <a:lnSpc>
                <a:spcPct val="100000"/>
              </a:lnSpc>
              <a:spcBef>
                <a:spcPts val="100"/>
              </a:spcBef>
            </a:pPr>
            <a:r>
              <a:rPr lang="en" sz="2000" b="0" i="0" u="none" spc="-5" baseline="0">
                <a:solidFill>
                  <a:srgbClr val="3A4D98"/>
                </a:solidFill>
                <a:latin typeface="Myriad Pro"/>
                <a:ea typeface="Myriad Pro"/>
                <a:cs typeface="Myriad Pro"/>
              </a:rPr>
              <a:t>EBITDA in 2016-2021 </a:t>
            </a:r>
          </a:p>
        </p:txBody>
      </p:sp>
      <p:sp>
        <p:nvSpPr>
          <p:cNvPr id="44" name="pole tekstowe 43"/>
          <p:cNvSpPr txBox="1"/>
          <p:nvPr/>
        </p:nvSpPr>
        <p:spPr>
          <a:xfrm>
            <a:off x="7624021" y="1117092"/>
            <a:ext cx="2864154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rtl="0">
              <a:spcBef>
                <a:spcPts val="300"/>
              </a:spcBef>
              <a:spcAft>
                <a:spcPts val="300"/>
              </a:spcAft>
              <a:buClr>
                <a:srgbClr val="004F9F"/>
              </a:buClr>
            </a:pPr>
            <a:r>
              <a:rPr lang="en" sz="1100" b="1" i="0" u="none" baseline="0">
                <a:solidFill>
                  <a:srgbClr val="3A4D98"/>
                </a:solidFill>
                <a:latin typeface="Myriad pro"/>
                <a:ea typeface="Myriad pro"/>
                <a:cs typeface="Myriad pro"/>
              </a:rPr>
              <a:t>Key EBITDA drivers in 2021:</a:t>
            </a:r>
          </a:p>
          <a:p>
            <a:pPr marL="171450" indent="-171450" algn="l" rtl="0">
              <a:spcBef>
                <a:spcPts val="300"/>
              </a:spcBef>
              <a:spcAft>
                <a:spcPts val="300"/>
              </a:spcAft>
              <a:buClr>
                <a:srgbClr val="004F9F"/>
              </a:buClr>
              <a:buFont typeface="Wingdings" panose="05000000000000000000" pitchFamily="2" charset="2"/>
              <a:buChar char="§"/>
            </a:pPr>
            <a:r>
              <a:rPr lang="en" sz="1200" b="0" i="0" u="none" baseline="0">
                <a:solidFill>
                  <a:srgbClr val="3A4D98"/>
                </a:solidFill>
              </a:rPr>
              <a:t>increased scale of business with a simultaneous decline in unit freight rates (more intense competitive struggle in the transport market as a consequence of the COVID-19 pandemic)</a:t>
            </a:r>
          </a:p>
          <a:p>
            <a:pPr marL="171450" indent="-171450" algn="l" rtl="0">
              <a:spcBef>
                <a:spcPts val="300"/>
              </a:spcBef>
              <a:spcAft>
                <a:spcPts val="300"/>
              </a:spcAft>
              <a:buClr>
                <a:srgbClr val="004F9F"/>
              </a:buClr>
              <a:buFont typeface="Wingdings" panose="05000000000000000000" pitchFamily="2" charset="2"/>
              <a:buChar char="§"/>
            </a:pPr>
            <a:r>
              <a:rPr lang="en" sz="1200" b="0" i="0" u="none" baseline="0">
                <a:solidFill>
                  <a:srgbClr val="3A4D98"/>
                </a:solidFill>
              </a:rPr>
              <a:t>increase in variable costs (consumption of electricity and traction fuel and infrastructure access services) with simultaneously higher unit costs of traction fuel and energy</a:t>
            </a:r>
          </a:p>
          <a:p>
            <a:pPr marL="171450" indent="-171450" algn="l" rtl="0">
              <a:spcBef>
                <a:spcPts val="300"/>
              </a:spcBef>
              <a:spcAft>
                <a:spcPts val="300"/>
              </a:spcAft>
              <a:buClr>
                <a:srgbClr val="004F9F"/>
              </a:buClr>
              <a:buFont typeface="Wingdings" panose="05000000000000000000" pitchFamily="2" charset="2"/>
              <a:buChar char="§"/>
            </a:pPr>
            <a:r>
              <a:rPr lang="en" sz="1200" b="0" i="0" u="none" baseline="0">
                <a:solidFill>
                  <a:srgbClr val="3A4D98"/>
                </a:solidFill>
              </a:rPr>
              <a:t>decrease of employee benefits in connection with, among other factors, a decrease in the average headcount level by more than 1,000 people</a:t>
            </a:r>
          </a:p>
          <a:p>
            <a:pPr marL="171450" indent="-171450" algn="l" rtl="0">
              <a:spcBef>
                <a:spcPts val="300"/>
              </a:spcBef>
              <a:spcAft>
                <a:spcPts val="300"/>
              </a:spcAft>
              <a:buClr>
                <a:srgbClr val="004F9F"/>
              </a:buClr>
              <a:buFont typeface="Wingdings" panose="05000000000000000000" pitchFamily="2" charset="2"/>
              <a:buChar char="§"/>
            </a:pPr>
            <a:r>
              <a:rPr lang="en" sz="1200" b="0" i="0" u="none" baseline="0">
                <a:solidFill>
                  <a:srgbClr val="3A4D98"/>
                </a:solidFill>
              </a:rPr>
              <a:t>impact of non-recurring events – an effect of a high statistical base as a result of the receipt in 2020 of funding under the anti-crisis shield in the amount of PLN 115.2 million (decrease in other operating revenues on a yoy basis)</a:t>
            </a:r>
          </a:p>
        </p:txBody>
      </p:sp>
      <p:sp>
        <p:nvSpPr>
          <p:cNvPr id="54" name="object 48"/>
          <p:cNvSpPr txBox="1"/>
          <p:nvPr/>
        </p:nvSpPr>
        <p:spPr>
          <a:xfrm>
            <a:off x="1520405" y="1840286"/>
            <a:ext cx="3523929" cy="55656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3970" algn="l" rtl="0">
              <a:lnSpc>
                <a:spcPct val="100000"/>
              </a:lnSpc>
              <a:spcBef>
                <a:spcPts val="100"/>
              </a:spcBef>
            </a:pPr>
            <a:r>
              <a:rPr lang="en" sz="1200" b="1" i="0" u="none" spc="5" baseline="0">
                <a:solidFill>
                  <a:srgbClr val="3A4D98"/>
                </a:solidFill>
                <a:latin typeface="Myriad Pro"/>
                <a:ea typeface="Myriad Pro"/>
                <a:cs typeface="Myriad Pro"/>
              </a:rPr>
              <a:t>EBITDA OF THE PKP CARGO GROUP</a:t>
            </a:r>
          </a:p>
          <a:p>
            <a:pPr marL="13970" algn="l" rtl="0">
              <a:lnSpc>
                <a:spcPts val="1390"/>
              </a:lnSpc>
            </a:pPr>
            <a:r>
              <a:rPr lang="en" sz="1200" b="1" i="0" u="none" spc="5" baseline="0">
                <a:solidFill>
                  <a:srgbClr val="3A4D98"/>
                </a:solidFill>
                <a:latin typeface="Myriad Pro"/>
                <a:ea typeface="Myriad Pro"/>
                <a:cs typeface="Myriad Pro"/>
              </a:rPr>
              <a:t>2016-2021</a:t>
            </a:r>
          </a:p>
          <a:p>
            <a:pPr marL="12700" algn="l" rtl="0">
              <a:lnSpc>
                <a:spcPts val="1390"/>
              </a:lnSpc>
            </a:pPr>
            <a:r>
              <a:rPr lang="en" sz="1200" b="0" i="0" u="none" spc="-20" baseline="0">
                <a:solidFill>
                  <a:srgbClr val="454545"/>
                </a:solidFill>
                <a:latin typeface="Arial"/>
                <a:ea typeface="Arial"/>
                <a:cs typeface="Arial"/>
              </a:rPr>
              <a:t>PLN</a:t>
            </a:r>
            <a:r>
              <a:rPr lang="en" sz="1200" b="0" i="0" u="none" spc="-65" baseline="0">
                <a:solidFill>
                  <a:srgbClr val="454545"/>
                </a:solidFill>
                <a:latin typeface="Arial"/>
                <a:ea typeface="Arial"/>
                <a:cs typeface="Arial"/>
              </a:rPr>
              <a:t> </a:t>
            </a:r>
            <a:r>
              <a:rPr lang="en" sz="1200" b="0" i="0" u="none" spc="-35" baseline="0">
                <a:solidFill>
                  <a:srgbClr val="454545"/>
                </a:solidFill>
                <a:latin typeface="Arial"/>
                <a:ea typeface="Arial"/>
                <a:cs typeface="Arial"/>
              </a:rPr>
              <a:t>million</a:t>
            </a:r>
            <a:endParaRPr sz="1200" dirty="0">
              <a:solidFill>
                <a:srgbClr val="454545"/>
              </a:solidFill>
              <a:latin typeface="Arial"/>
              <a:cs typeface="Arial"/>
            </a:endParaRPr>
          </a:p>
        </p:txBody>
      </p:sp>
      <p:graphicFrame>
        <p:nvGraphicFramePr>
          <p:cNvPr id="38" name="Chart 3"/>
          <p:cNvGraphicFramePr/>
          <p:nvPr>
            <p:custDataLst>
              <p:tags r:id="rId4"/>
            </p:custDataLst>
            <p:extLst>
              <p:ext uri="{D42A27DB-BD31-4B8C-83A1-F6EECF244321}">
                <p14:modId xmlns:p14="http://schemas.microsoft.com/office/powerpoint/2010/main" val="3463954148"/>
              </p:ext>
            </p:extLst>
          </p:nvPr>
        </p:nvGraphicFramePr>
        <p:xfrm>
          <a:off x="909638" y="2616200"/>
          <a:ext cx="6581775" cy="31400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2"/>
          </a:graphicData>
        </a:graphic>
      </p:graphicFrame>
      <p:sp>
        <p:nvSpPr>
          <p:cNvPr id="24" name="Prostokąt 23"/>
          <p:cNvSpPr/>
          <p:nvPr>
            <p:custDataLst>
              <p:tags r:id="rId5"/>
            </p:custDataLst>
          </p:nvPr>
        </p:nvSpPr>
        <p:spPr bwMode="gray">
          <a:xfrm>
            <a:off x="3489325" y="4103688"/>
            <a:ext cx="349250" cy="165100"/>
          </a:xfrm>
          <a:prstGeom prst="rect">
            <a:avLst/>
          </a:prstGeom>
          <a:noFill/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4F9F"/>
                </a:solidFill>
              </a14:hiddenFill>
            </a:ex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22225" tIns="0" rIns="22225" bIns="0" rtlCol="0" anchor="ctr"/>
          <a:lstStyle/>
          <a:p>
            <a:pPr algn="ctr" rtl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fld id="{2BF56C9D-681F-4768-A66E-BDA88EB3EF39}" type="datetime'907'">
              <a:rPr sz="1200">
                <a:solidFill>
                  <a:schemeClr val="bg1"/>
                </a:solidFill>
                <a:latin typeface="Arial Black" panose="020B0A04020102020204" pitchFamily="34" charset="0"/>
              </a:rPr>
              <a:pPr/>
              <a:t>907</a:t>
            </a:fld>
            <a:endParaRPr lang="en" sz="1200" dirty="0">
              <a:solidFill>
                <a:schemeClr val="bg1"/>
              </a:solidFill>
              <a:latin typeface="Arial Black" panose="020B0A04020102020204" pitchFamily="34" charset="0"/>
              <a:sym typeface="Arial Black" panose="020B0A04020102020204" pitchFamily="34" charset="0"/>
            </a:endParaRPr>
          </a:p>
        </p:txBody>
      </p:sp>
      <p:sp>
        <p:nvSpPr>
          <p:cNvPr id="28" name="Prostokąt 27"/>
          <p:cNvSpPr/>
          <p:nvPr>
            <p:custDataLst>
              <p:tags r:id="rId6"/>
            </p:custDataLst>
          </p:nvPr>
        </p:nvSpPr>
        <p:spPr bwMode="gray">
          <a:xfrm>
            <a:off x="4559300" y="4179888"/>
            <a:ext cx="349250" cy="165100"/>
          </a:xfrm>
          <a:prstGeom prst="rect">
            <a:avLst/>
          </a:prstGeom>
          <a:noFill/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4F9F"/>
                </a:solidFill>
              </a14:hiddenFill>
            </a:ex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22225" tIns="0" rIns="22225" bIns="0" rtlCol="0" anchor="ctr"/>
          <a:lstStyle/>
          <a:p>
            <a:pPr algn="ctr" rtl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fld id="{0E51D358-0C3C-4AE7-A452-A1C788912198}" type="datetime'860'">
              <a:rPr sz="1200">
                <a:solidFill>
                  <a:schemeClr val="bg1"/>
                </a:solidFill>
                <a:latin typeface="Arial Black" panose="020B0A04020102020204" pitchFamily="34" charset="0"/>
              </a:rPr>
              <a:pPr/>
              <a:t>860</a:t>
            </a:fld>
            <a:endParaRPr lang="en" sz="1200" dirty="0">
              <a:solidFill>
                <a:schemeClr val="bg1"/>
              </a:solidFill>
              <a:latin typeface="Arial Black" panose="020B0A04020102020204" pitchFamily="34" charset="0"/>
              <a:sym typeface="Arial Black" panose="020B0A04020102020204" pitchFamily="34" charset="0"/>
            </a:endParaRPr>
          </a:p>
        </p:txBody>
      </p:sp>
      <p:sp>
        <p:nvSpPr>
          <p:cNvPr id="25" name="Prostokąt 24"/>
          <p:cNvSpPr/>
          <p:nvPr>
            <p:custDataLst>
              <p:tags r:id="rId7"/>
            </p:custDataLst>
          </p:nvPr>
        </p:nvSpPr>
        <p:spPr bwMode="gray">
          <a:xfrm>
            <a:off x="2420938" y="4443413"/>
            <a:ext cx="349250" cy="165100"/>
          </a:xfrm>
          <a:prstGeom prst="rect">
            <a:avLst/>
          </a:prstGeom>
          <a:noFill/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4F9F"/>
                </a:solidFill>
              </a14:hiddenFill>
            </a:ex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22225" tIns="0" rIns="22225" bIns="0" rtlCol="0" anchor="ctr"/>
          <a:lstStyle/>
          <a:p>
            <a:pPr algn="ctr" rtl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fld id="{C6EE9145-0AE6-4922-8C62-836056B39F43}" type="datetime'700'">
              <a:rPr sz="1200">
                <a:solidFill>
                  <a:schemeClr val="bg1"/>
                </a:solidFill>
                <a:latin typeface="Arial Black" panose="020B0A04020102020204" pitchFamily="34" charset="0"/>
              </a:rPr>
              <a:pPr/>
              <a:t>700</a:t>
            </a:fld>
            <a:endParaRPr lang="en" sz="1200">
              <a:solidFill>
                <a:schemeClr val="bg1"/>
              </a:solidFill>
              <a:latin typeface="Arial Black" panose="020B0A04020102020204" pitchFamily="34" charset="0"/>
              <a:sym typeface="Arial Black" panose="020B0A04020102020204" pitchFamily="34" charset="0"/>
            </a:endParaRPr>
          </a:p>
        </p:txBody>
      </p:sp>
      <p:sp>
        <p:nvSpPr>
          <p:cNvPr id="30" name="Prostokąt 29"/>
          <p:cNvSpPr/>
          <p:nvPr>
            <p:custDataLst>
              <p:tags r:id="rId8"/>
            </p:custDataLst>
          </p:nvPr>
        </p:nvSpPr>
        <p:spPr bwMode="gray">
          <a:xfrm>
            <a:off x="5629275" y="4640263"/>
            <a:ext cx="349250" cy="165100"/>
          </a:xfrm>
          <a:prstGeom prst="rect">
            <a:avLst/>
          </a:prstGeom>
          <a:noFill/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4F9F"/>
                </a:solidFill>
              </a14:hiddenFill>
            </a:ex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22225" tIns="0" rIns="22225" bIns="0" rtlCol="0" anchor="ctr"/>
          <a:lstStyle/>
          <a:p>
            <a:pPr algn="ctr" rtl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fld id="{9CC23A4B-2FCD-45EB-9004-7A6891C98CCA}" type="datetime'580'">
              <a:rPr sz="1200">
                <a:solidFill>
                  <a:schemeClr val="bg1"/>
                </a:solidFill>
                <a:latin typeface="Arial Black" panose="020B0A04020102020204" pitchFamily="34" charset="0"/>
              </a:rPr>
              <a:pPr/>
              <a:t>580</a:t>
            </a:fld>
            <a:endParaRPr lang="en" sz="1200" dirty="0">
              <a:solidFill>
                <a:schemeClr val="bg1"/>
              </a:solidFill>
              <a:latin typeface="Arial Black" panose="020B0A04020102020204" pitchFamily="34" charset="0"/>
              <a:sym typeface="Arial Black" panose="020B0A04020102020204" pitchFamily="34" charset="0"/>
            </a:endParaRPr>
          </a:p>
        </p:txBody>
      </p:sp>
      <p:sp>
        <p:nvSpPr>
          <p:cNvPr id="37" name="Prostokąt 36"/>
          <p:cNvSpPr/>
          <p:nvPr>
            <p:custDataLst>
              <p:tags r:id="rId9"/>
            </p:custDataLst>
          </p:nvPr>
        </p:nvSpPr>
        <p:spPr bwMode="gray">
          <a:xfrm>
            <a:off x="6697663" y="4749800"/>
            <a:ext cx="349250" cy="165100"/>
          </a:xfrm>
          <a:prstGeom prst="rect">
            <a:avLst/>
          </a:prstGeom>
          <a:noFill/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4F9F"/>
                </a:solidFill>
              </a14:hiddenFill>
            </a:ex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22225" tIns="0" rIns="22225" bIns="0" rtlCol="0" anchor="ctr"/>
          <a:lstStyle/>
          <a:p>
            <a:pPr algn="ctr" rtl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fld id="{D53BC3EA-2CA8-41FE-9AD6-E16B7DDD75C5}" type="datetime'513'">
              <a:rPr sz="1200">
                <a:solidFill>
                  <a:schemeClr val="bg1"/>
                </a:solidFill>
                <a:latin typeface="Arial Black" panose="020B0A04020102020204" pitchFamily="34" charset="0"/>
              </a:rPr>
              <a:pPr/>
              <a:t>513</a:t>
            </a:fld>
            <a:endParaRPr lang="en" sz="1200" dirty="0">
              <a:solidFill>
                <a:schemeClr val="bg1"/>
              </a:solidFill>
              <a:latin typeface="Arial Black" panose="020B0A04020102020204" pitchFamily="34" charset="0"/>
              <a:sym typeface="+mn-lt"/>
            </a:endParaRPr>
          </a:p>
        </p:txBody>
      </p:sp>
      <p:sp>
        <p:nvSpPr>
          <p:cNvPr id="26" name="Prostokąt 25"/>
          <p:cNvSpPr/>
          <p:nvPr>
            <p:custDataLst>
              <p:tags r:id="rId10"/>
            </p:custDataLst>
          </p:nvPr>
        </p:nvSpPr>
        <p:spPr bwMode="gray">
          <a:xfrm>
            <a:off x="1350963" y="4787900"/>
            <a:ext cx="349250" cy="165100"/>
          </a:xfrm>
          <a:prstGeom prst="rect">
            <a:avLst/>
          </a:prstGeom>
          <a:noFill/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4F9F"/>
                </a:solidFill>
              </a14:hiddenFill>
            </a:ex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22225" tIns="0" rIns="22225" bIns="0" rtlCol="0" anchor="ctr"/>
          <a:lstStyle/>
          <a:p>
            <a:pPr algn="ctr" rtl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fld id="{5D471418-8DF7-4601-9B89-336AB8D96475}" type="datetime'490'">
              <a:rPr sz="1200">
                <a:solidFill>
                  <a:schemeClr val="bg1"/>
                </a:solidFill>
                <a:latin typeface="Arial Black" panose="020B0A04020102020204" pitchFamily="34" charset="0"/>
              </a:rPr>
              <a:pPr/>
              <a:t>490</a:t>
            </a:fld>
            <a:endParaRPr lang="en" sz="1200" dirty="0">
              <a:solidFill>
                <a:schemeClr val="bg1"/>
              </a:solidFill>
              <a:latin typeface="Arial Black" panose="020B0A04020102020204" pitchFamily="34" charset="0"/>
              <a:sym typeface="Arial Black" panose="020B0A04020102020204" pitchFamily="34" charset="0"/>
            </a:endParaRPr>
          </a:p>
        </p:txBody>
      </p:sp>
      <p:sp>
        <p:nvSpPr>
          <p:cNvPr id="21" name="Prostokąt 20"/>
          <p:cNvSpPr/>
          <p:nvPr>
            <p:custDataLst>
              <p:tags r:id="rId11"/>
            </p:custDataLst>
          </p:nvPr>
        </p:nvSpPr>
        <p:spPr bwMode="auto">
          <a:xfrm>
            <a:off x="1322388" y="5732463"/>
            <a:ext cx="406400" cy="212725"/>
          </a:xfrm>
          <a:prstGeom prst="rect">
            <a:avLst/>
          </a:prstGeom>
          <a:noFill/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rtlCol="0" anchor="t"/>
          <a:lstStyle/>
          <a:p>
            <a:pPr algn="ctr" rtl="0">
              <a:spcBef>
                <a:spcPct val="0"/>
              </a:spcBef>
              <a:spcAft>
                <a:spcPct val="0"/>
              </a:spcAft>
            </a:pPr>
            <a:fld id="{D521029F-64E1-48C0-957B-3F4EA4A6E785}" type="datetime'2016'">
              <a:rPr sz="1400" i="1">
                <a:solidFill>
                  <a:srgbClr val="555454"/>
                </a:solidFill>
                <a:latin typeface="Arial" panose="020B0604020202020204" pitchFamily="34" charset="0"/>
              </a:rPr>
              <a:pPr/>
              <a:t>2016</a:t>
            </a:fld>
            <a:endParaRPr lang="en" sz="1400" i="1">
              <a:solidFill>
                <a:srgbClr val="555454"/>
              </a:solidFill>
              <a:latin typeface="Arial" panose="020B0604020202020204" pitchFamily="34" charset="0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17" name="Prostokąt 16"/>
          <p:cNvSpPr/>
          <p:nvPr>
            <p:custDataLst>
              <p:tags r:id="rId12"/>
            </p:custDataLst>
          </p:nvPr>
        </p:nvSpPr>
        <p:spPr bwMode="auto">
          <a:xfrm>
            <a:off x="2392363" y="5732463"/>
            <a:ext cx="406400" cy="212725"/>
          </a:xfrm>
          <a:prstGeom prst="rect">
            <a:avLst/>
          </a:prstGeom>
          <a:noFill/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rtlCol="0" anchor="t"/>
          <a:lstStyle/>
          <a:p>
            <a:pPr algn="ctr" rtl="0">
              <a:spcBef>
                <a:spcPct val="0"/>
              </a:spcBef>
              <a:spcAft>
                <a:spcPct val="0"/>
              </a:spcAft>
            </a:pPr>
            <a:fld id="{30057AE9-1C2A-4E6E-A7ED-16AA82DB31A1}" type="datetime'2017'">
              <a:rPr sz="1400" i="1">
                <a:solidFill>
                  <a:srgbClr val="555454"/>
                </a:solidFill>
                <a:latin typeface="Arial" panose="020B0604020202020204" pitchFamily="34" charset="0"/>
              </a:rPr>
              <a:pPr/>
              <a:t>2017</a:t>
            </a:fld>
            <a:endParaRPr lang="en" sz="1400" i="1">
              <a:solidFill>
                <a:srgbClr val="555454"/>
              </a:solidFill>
              <a:latin typeface="Arial" panose="020B0604020202020204" pitchFamily="34" charset="0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27" name="Prostokąt 26"/>
          <p:cNvSpPr/>
          <p:nvPr>
            <p:custDataLst>
              <p:tags r:id="rId13"/>
            </p:custDataLst>
          </p:nvPr>
        </p:nvSpPr>
        <p:spPr bwMode="auto">
          <a:xfrm>
            <a:off x="3460750" y="5732463"/>
            <a:ext cx="406400" cy="212725"/>
          </a:xfrm>
          <a:prstGeom prst="rect">
            <a:avLst/>
          </a:prstGeom>
          <a:noFill/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rtlCol="0" anchor="t"/>
          <a:lstStyle/>
          <a:p>
            <a:pPr algn="ctr" rtl="0">
              <a:spcBef>
                <a:spcPct val="0"/>
              </a:spcBef>
              <a:spcAft>
                <a:spcPct val="0"/>
              </a:spcAft>
            </a:pPr>
            <a:fld id="{36252016-363F-4E39-9A8C-262A6EB71415}" type="datetime'2018'">
              <a:rPr sz="1400" i="1">
                <a:solidFill>
                  <a:srgbClr val="555454"/>
                </a:solidFill>
                <a:latin typeface="Arial" panose="020B0604020202020204" pitchFamily="34" charset="0"/>
              </a:rPr>
              <a:pPr/>
              <a:t>2018</a:t>
            </a:fld>
            <a:endParaRPr lang="en" sz="1400" i="1">
              <a:solidFill>
                <a:srgbClr val="555454"/>
              </a:solidFill>
              <a:latin typeface="Arial" panose="020B0604020202020204" pitchFamily="34" charset="0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29" name="Prostokąt 28"/>
          <p:cNvSpPr/>
          <p:nvPr>
            <p:custDataLst>
              <p:tags r:id="rId14"/>
            </p:custDataLst>
          </p:nvPr>
        </p:nvSpPr>
        <p:spPr bwMode="auto">
          <a:xfrm>
            <a:off x="4530725" y="5732463"/>
            <a:ext cx="406400" cy="212725"/>
          </a:xfrm>
          <a:prstGeom prst="rect">
            <a:avLst/>
          </a:prstGeom>
          <a:noFill/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rtlCol="0" anchor="t"/>
          <a:lstStyle/>
          <a:p>
            <a:pPr algn="ctr" rtl="0">
              <a:spcBef>
                <a:spcPct val="0"/>
              </a:spcBef>
              <a:spcAft>
                <a:spcPct val="0"/>
              </a:spcAft>
            </a:pPr>
            <a:fld id="{1A760D61-A33A-432E-8817-A5EC4C2C4E76}" type="datetime'2019'">
              <a:rPr sz="1400" i="1">
                <a:solidFill>
                  <a:srgbClr val="555454"/>
                </a:solidFill>
                <a:latin typeface="Arial" panose="020B0604020202020204" pitchFamily="34" charset="0"/>
              </a:rPr>
              <a:pPr/>
              <a:t>2019</a:t>
            </a:fld>
            <a:endParaRPr lang="en" sz="1400" i="1">
              <a:solidFill>
                <a:srgbClr val="555454"/>
              </a:solidFill>
              <a:latin typeface="Arial" panose="020B0604020202020204" pitchFamily="34" charset="0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31" name="Prostokąt 30"/>
          <p:cNvSpPr/>
          <p:nvPr>
            <p:custDataLst>
              <p:tags r:id="rId15"/>
            </p:custDataLst>
          </p:nvPr>
        </p:nvSpPr>
        <p:spPr bwMode="auto">
          <a:xfrm>
            <a:off x="5600700" y="5732463"/>
            <a:ext cx="406400" cy="212725"/>
          </a:xfrm>
          <a:prstGeom prst="rect">
            <a:avLst/>
          </a:prstGeom>
          <a:noFill/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rtlCol="0" anchor="t"/>
          <a:lstStyle/>
          <a:p>
            <a:pPr algn="ctr" rtl="0">
              <a:spcBef>
                <a:spcPct val="0"/>
              </a:spcBef>
              <a:spcAft>
                <a:spcPct val="0"/>
              </a:spcAft>
            </a:pPr>
            <a:fld id="{A5AEA3E6-E833-4363-817E-EAD2AA9A8C92}" type="datetime'2020'">
              <a:rPr sz="1400" i="1">
                <a:solidFill>
                  <a:srgbClr val="555454"/>
                </a:solidFill>
                <a:latin typeface="Arial" panose="020B0604020202020204" pitchFamily="34" charset="0"/>
              </a:rPr>
              <a:pPr/>
              <a:t>2020</a:t>
            </a:fld>
            <a:endParaRPr lang="en" sz="1400" i="1">
              <a:solidFill>
                <a:srgbClr val="555454"/>
              </a:solidFill>
              <a:latin typeface="Arial" panose="020B0604020202020204" pitchFamily="34" charset="0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35" name="Prostokąt 34"/>
          <p:cNvSpPr/>
          <p:nvPr>
            <p:custDataLst>
              <p:tags r:id="rId16"/>
            </p:custDataLst>
          </p:nvPr>
        </p:nvSpPr>
        <p:spPr bwMode="auto">
          <a:xfrm>
            <a:off x="6669088" y="5732463"/>
            <a:ext cx="406400" cy="212725"/>
          </a:xfrm>
          <a:prstGeom prst="rect">
            <a:avLst/>
          </a:prstGeom>
          <a:noFill/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rtlCol="0" anchor="t"/>
          <a:lstStyle/>
          <a:p>
            <a:pPr algn="ctr" rtl="0">
              <a:spcBef>
                <a:spcPct val="0"/>
              </a:spcBef>
              <a:spcAft>
                <a:spcPct val="0"/>
              </a:spcAft>
            </a:pPr>
            <a:fld id="{7BF67F06-232F-43D5-8E16-626B674EDE6F}" type="datetime'2021'">
              <a:rPr sz="1400" i="1">
                <a:solidFill>
                  <a:srgbClr val="555454"/>
                </a:solidFill>
                <a:latin typeface="Arial" panose="020B0604020202020204" pitchFamily="34" charset="0"/>
              </a:rPr>
              <a:pPr/>
              <a:t>2021</a:t>
            </a:fld>
            <a:endParaRPr lang="en" sz="1400" i="1">
              <a:solidFill>
                <a:srgbClr val="555454"/>
              </a:solidFill>
              <a:latin typeface="Arial" panose="020B0604020202020204" pitchFamily="34" charset="0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19" name="pole tekstowe 18"/>
          <p:cNvSpPr txBox="1"/>
          <p:nvPr/>
        </p:nvSpPr>
        <p:spPr>
          <a:xfrm>
            <a:off x="675114" y="7182693"/>
            <a:ext cx="946750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rtl="0"/>
            <a:r>
              <a:rPr lang="en" sz="900" b="0" i="1" u="none" baseline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To facilitate the reading of this presentation, some figures have been rounded off, which may cause negligible deviations in the presented data.</a:t>
            </a:r>
          </a:p>
        </p:txBody>
      </p:sp>
    </p:spTree>
    <p:extLst>
      <p:ext uri="{BB962C8B-B14F-4D97-AF65-F5344CB8AC3E}">
        <p14:creationId xmlns:p14="http://schemas.microsoft.com/office/powerpoint/2010/main" val="237128040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numeru slajdu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algn="r" rtl="0"/>
            <a:fld id="{022581BA-A277-4FE5-891C-DC92D7F0A26A}" type="slidenum">
              <a:rPr/>
              <a:pPr algn="r" rtl="0"/>
              <a:t>11</a:t>
            </a:fld>
            <a:endParaRPr lang="en" dirty="0"/>
          </a:p>
        </p:txBody>
      </p:sp>
      <p:sp>
        <p:nvSpPr>
          <p:cNvPr id="13" name="Prostokąt 12" hidden="1"/>
          <p:cNvSpPr/>
          <p:nvPr>
            <p:custDataLst>
              <p:tags r:id="rId2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algn="ctr" rtl="0"/>
            <a:endParaRPr lang="en" sz="900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2" name="Rectangle 7"/>
          <p:cNvSpPr>
            <a:spLocks noChangeArrowheads="1"/>
          </p:cNvSpPr>
          <p:nvPr/>
        </p:nvSpPr>
        <p:spPr bwMode="auto">
          <a:xfrm>
            <a:off x="0" y="0"/>
            <a:ext cx="10693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just" defTabSz="914400" rtl="0" eaLnBrk="0" fontAlgn="base" hangingPunct="0">
              <a:spcBef>
                <a:spcPct val="0"/>
              </a:spcBef>
              <a:spcAft>
                <a:spcPct val="0"/>
              </a:spcAft>
            </a:pPr>
            <a:endParaRPr lang="en" altLang="pl-PL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4" name="Rectangle 11"/>
          <p:cNvSpPr>
            <a:spLocks noChangeArrowheads="1"/>
          </p:cNvSpPr>
          <p:nvPr/>
        </p:nvSpPr>
        <p:spPr bwMode="auto">
          <a:xfrm>
            <a:off x="0" y="0"/>
            <a:ext cx="10693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just" defTabSz="914400" rtl="0" eaLnBrk="0" fontAlgn="base" hangingPunct="0">
              <a:spcBef>
                <a:spcPct val="0"/>
              </a:spcBef>
              <a:spcAft>
                <a:spcPct val="0"/>
              </a:spcAft>
            </a:pPr>
            <a:endParaRPr lang="en" altLang="pl-PL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graphicFrame>
        <p:nvGraphicFramePr>
          <p:cNvPr id="15" name="Obiekt 14" hidden="1"/>
          <p:cNvGraphicFramePr>
            <a:graphicFrameLocks noChangeAspect="1"/>
          </p:cNvGraphicFramePr>
          <p:nvPr>
            <p:custDataLst>
              <p:tags r:id="rId3"/>
            </p:custDataLst>
            <p:extLst>
              <p:ext uri="{D42A27DB-BD31-4B8C-83A1-F6EECF244321}">
                <p14:modId xmlns:p14="http://schemas.microsoft.com/office/powerpoint/2010/main" val="4289158618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4569" name="think-cell Slide" r:id="rId23" imgW="384" imgH="384" progId="TCLayout.ActiveDocument.1">
                  <p:embed/>
                </p:oleObj>
              </mc:Choice>
              <mc:Fallback>
                <p:oleObj name="think-cell Slide" r:id="rId23" imgW="384" imgH="384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71" name="Obraz 70" descr="strzalka.png"/>
          <p:cNvPicPr>
            <a:picLocks noChangeAspect="1"/>
          </p:cNvPicPr>
          <p:nvPr/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5114" y="798439"/>
            <a:ext cx="540000" cy="727158"/>
          </a:xfrm>
          <a:prstGeom prst="rect">
            <a:avLst/>
          </a:prstGeom>
        </p:spPr>
      </p:pic>
      <p:sp>
        <p:nvSpPr>
          <p:cNvPr id="72" name="object 3"/>
          <p:cNvSpPr txBox="1"/>
          <p:nvPr/>
        </p:nvSpPr>
        <p:spPr>
          <a:xfrm>
            <a:off x="1513320" y="802904"/>
            <a:ext cx="8185316" cy="32060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l" rtl="0">
              <a:spcBef>
                <a:spcPts val="100"/>
              </a:spcBef>
            </a:pPr>
            <a:r>
              <a:rPr lang="en" sz="2000" b="0" i="0" u="none" spc="-5" baseline="0">
                <a:solidFill>
                  <a:srgbClr val="3A4D98"/>
                </a:solidFill>
                <a:latin typeface="Myriad Pro"/>
                <a:ea typeface="Myriad Pro"/>
                <a:cs typeface="Myriad Pro"/>
              </a:rPr>
              <a:t>Balance sheet structure and funding sources</a:t>
            </a:r>
            <a:endParaRPr lang="en" sz="2000" dirty="0">
              <a:solidFill>
                <a:srgbClr val="3A4D98"/>
              </a:solidFill>
              <a:latin typeface="Myriad Pro"/>
              <a:cs typeface="Myriad Pro"/>
            </a:endParaRPr>
          </a:p>
        </p:txBody>
      </p:sp>
      <p:sp>
        <p:nvSpPr>
          <p:cNvPr id="43" name="object 48"/>
          <p:cNvSpPr txBox="1"/>
          <p:nvPr/>
        </p:nvSpPr>
        <p:spPr>
          <a:xfrm>
            <a:off x="821733" y="1679124"/>
            <a:ext cx="4982719" cy="1974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3970" algn="l" rtl="0">
              <a:spcBef>
                <a:spcPts val="100"/>
              </a:spcBef>
            </a:pPr>
            <a:r>
              <a:rPr lang="en" sz="1200" b="1" i="0" u="none" spc="5" baseline="0">
                <a:solidFill>
                  <a:srgbClr val="3A4D98"/>
                </a:solidFill>
                <a:latin typeface="Myriad Pro" panose="020B0503030403020204" pitchFamily="34" charset="0"/>
                <a:cs typeface="Myriad Pro"/>
              </a:rPr>
              <a:t>KEY BALANCE SHEET ITEMS</a:t>
            </a:r>
            <a:endParaRPr sz="1200" dirty="0">
              <a:solidFill>
                <a:srgbClr val="454545"/>
              </a:solidFill>
              <a:latin typeface="Myriad Pro" panose="020B0503030403020204" pitchFamily="34" charset="0"/>
              <a:cs typeface="Arial"/>
            </a:endParaRPr>
          </a:p>
        </p:txBody>
      </p:sp>
      <p:sp>
        <p:nvSpPr>
          <p:cNvPr id="73" name="object 48"/>
          <p:cNvSpPr txBox="1"/>
          <p:nvPr/>
        </p:nvSpPr>
        <p:spPr>
          <a:xfrm>
            <a:off x="6010828" y="1679124"/>
            <a:ext cx="3924000" cy="1974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3970" algn="l" rtl="0">
              <a:spcBef>
                <a:spcPts val="100"/>
              </a:spcBef>
            </a:pPr>
            <a:r>
              <a:rPr lang="en" sz="1200" b="1" i="0" u="none" spc="5" baseline="0">
                <a:solidFill>
                  <a:srgbClr val="3A4D98"/>
                </a:solidFill>
                <a:latin typeface="Myriad Pro" panose="020B0503030403020204" pitchFamily="34" charset="0"/>
                <a:cs typeface="Myriad Pro"/>
              </a:rPr>
              <a:t>FINANCIAL RATIOS</a:t>
            </a:r>
            <a:endParaRPr sz="1200" b="1" spc="5" dirty="0">
              <a:solidFill>
                <a:srgbClr val="3A4D98"/>
              </a:solidFill>
              <a:latin typeface="Myriad Pro" panose="020B0503030403020204" pitchFamily="34" charset="0"/>
              <a:cs typeface="Myriad Pro"/>
            </a:endParaRPr>
          </a:p>
        </p:txBody>
      </p:sp>
      <p:graphicFrame>
        <p:nvGraphicFramePr>
          <p:cNvPr id="67" name="Tabela 6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59150777"/>
              </p:ext>
            </p:extLst>
          </p:nvPr>
        </p:nvGraphicFramePr>
        <p:xfrm>
          <a:off x="813807" y="1959732"/>
          <a:ext cx="4856950" cy="2160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48002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319134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289814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</a:tblGrid>
              <a:tr h="360000">
                <a:tc>
                  <a:txBody>
                    <a:bodyPr/>
                    <a:lstStyle/>
                    <a:p>
                      <a:pPr algn="l" rtl="0"/>
                      <a:r>
                        <a:rPr lang="en" sz="1200" b="1" i="0" u="none" strike="noStrike" baseline="0">
                          <a:solidFill>
                            <a:srgbClr val="3A4D98"/>
                          </a:solidFill>
                          <a:effectLst/>
                          <a:latin typeface="Myriad Pro" panose="020B0503030403020204" pitchFamily="34" charset="0"/>
                          <a:ea typeface="+mn-ea"/>
                          <a:cs typeface="+mn-cs"/>
                        </a:rPr>
                        <a:t>PLN million</a:t>
                      </a:r>
                    </a:p>
                  </a:txBody>
                  <a:tcPr marL="39600" marR="40789" marT="28800" marB="28800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" sz="1200" b="1" i="0" u="none" strike="noStrike" baseline="0" dirty="0">
                          <a:solidFill>
                            <a:srgbClr val="3A4D98"/>
                          </a:solidFill>
                          <a:effectLst/>
                          <a:latin typeface="Myriad Pro" panose="020B0503030403020204" pitchFamily="34" charset="0"/>
                          <a:ea typeface="+mn-ea"/>
                          <a:cs typeface="+mn-cs"/>
                        </a:rPr>
                        <a:t>31 Dec 2020</a:t>
                      </a:r>
                    </a:p>
                  </a:txBody>
                  <a:tcPr marL="9525" marR="9525" marT="9525" marB="0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" sz="1200" b="1" i="0" u="none" strike="noStrike" baseline="0" dirty="0">
                          <a:solidFill>
                            <a:srgbClr val="3A4D98"/>
                          </a:solidFill>
                          <a:effectLst/>
                          <a:latin typeface="Myriad Pro" panose="020B0503030403020204" pitchFamily="34" charset="0"/>
                          <a:ea typeface="+mn-ea"/>
                          <a:cs typeface="+mn-cs"/>
                        </a:rPr>
                        <a:t>31 Dec 2021</a:t>
                      </a:r>
                    </a:p>
                  </a:txBody>
                  <a:tcPr marL="9525" marR="9525" marT="9525" marB="0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pPr algn="l" rtl="0"/>
                      <a:r>
                        <a:rPr lang="en" sz="1200" b="0" i="0" u="none" baseline="0">
                          <a:solidFill>
                            <a:srgbClr val="3A4D98"/>
                          </a:solidFill>
                          <a:latin typeface="Myriad Pro" panose="020B0503030403020204" pitchFamily="34" charset="0"/>
                          <a:ea typeface="Myriad Pro" panose="020B0503030403020204" pitchFamily="34" charset="0"/>
                          <a:cs typeface="Myriad Pro" panose="020B0503030403020204" pitchFamily="34" charset="0"/>
                        </a:rPr>
                        <a:t>Fixed capital</a:t>
                      </a:r>
                    </a:p>
                  </a:txBody>
                  <a:tcPr marL="39600" marR="40789" marT="28800" marB="28800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" sz="1200" b="0" i="0" u="none" strike="noStrike" baseline="0">
                          <a:solidFill>
                            <a:srgbClr val="3A4D98"/>
                          </a:solidFill>
                          <a:effectLst/>
                          <a:latin typeface="Myriad Pro" panose="020B0503030403020204" pitchFamily="34" charset="0"/>
                          <a:ea typeface="Myriad Pro" panose="020B0503030403020204" pitchFamily="34" charset="0"/>
                          <a:cs typeface="Myriad Pro" panose="020B0503030403020204" pitchFamily="34" charset="0"/>
                        </a:rPr>
                        <a:t>6,173.3</a:t>
                      </a:r>
                    </a:p>
                  </a:txBody>
                  <a:tcPr marL="9525" marR="9525" marT="9525" marB="0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" sz="1200" b="0" i="0" u="none" strike="noStrike" baseline="0">
                          <a:solidFill>
                            <a:srgbClr val="3A4D98"/>
                          </a:solidFill>
                          <a:effectLst/>
                          <a:latin typeface="Myriad Pro" panose="020B0503030403020204" pitchFamily="34" charset="0"/>
                          <a:ea typeface="Myriad Pro" panose="020B0503030403020204" pitchFamily="34" charset="0"/>
                          <a:cs typeface="Myriad Pro" panose="020B0503030403020204" pitchFamily="34" charset="0"/>
                        </a:rPr>
                        <a:t>5,874.4</a:t>
                      </a:r>
                    </a:p>
                  </a:txBody>
                  <a:tcPr marL="9525" marR="9525" marT="9525" marB="0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pPr algn="l" rtl="0"/>
                      <a:r>
                        <a:rPr lang="en" sz="1200" b="0" i="0" u="none" baseline="0" dirty="0">
                          <a:solidFill>
                            <a:srgbClr val="3A4D98"/>
                          </a:solidFill>
                          <a:latin typeface="Myriad Pro" panose="020B0503030403020204" pitchFamily="34" charset="0"/>
                          <a:ea typeface="Myriad Pro" panose="020B0503030403020204" pitchFamily="34" charset="0"/>
                          <a:cs typeface="Myriad Pro" panose="020B0503030403020204" pitchFamily="34" charset="0"/>
                        </a:rPr>
                        <a:t>Non-current assets</a:t>
                      </a:r>
                    </a:p>
                  </a:txBody>
                  <a:tcPr marL="39600" marR="40789" marT="28800" marB="288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" sz="1200" b="0" i="0" u="none" strike="noStrike" baseline="0">
                          <a:solidFill>
                            <a:srgbClr val="3A4D98"/>
                          </a:solidFill>
                          <a:effectLst/>
                          <a:latin typeface="Myriad Pro" panose="020B0503030403020204" pitchFamily="34" charset="0"/>
                          <a:ea typeface="Myriad Pro" panose="020B0503030403020204" pitchFamily="34" charset="0"/>
                          <a:cs typeface="Myriad Pro" panose="020B0503030403020204" pitchFamily="34" charset="0"/>
                        </a:rPr>
                        <a:t>6,397.4</a:t>
                      </a:r>
                    </a:p>
                  </a:txBody>
                  <a:tcPr marL="9525" marR="9525" marT="9525" marB="0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" sz="1200" b="0" i="0" u="none" strike="noStrike" baseline="0">
                          <a:solidFill>
                            <a:srgbClr val="3A4D98"/>
                          </a:solidFill>
                          <a:effectLst/>
                          <a:latin typeface="Myriad Pro" panose="020B0503030403020204" pitchFamily="34" charset="0"/>
                          <a:ea typeface="Myriad Pro" panose="020B0503030403020204" pitchFamily="34" charset="0"/>
                          <a:cs typeface="Myriad Pro" panose="020B0503030403020204" pitchFamily="34" charset="0"/>
                        </a:rPr>
                        <a:t>6,458.7</a:t>
                      </a:r>
                    </a:p>
                  </a:txBody>
                  <a:tcPr marL="9525" marR="9525" marT="9525" marB="0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pPr algn="l" rtl="0"/>
                      <a:r>
                        <a:rPr lang="en" sz="1200" b="0" i="0" u="none" baseline="0">
                          <a:solidFill>
                            <a:srgbClr val="3A4D98"/>
                          </a:solidFill>
                          <a:latin typeface="Myriad Pro" panose="020B0503030403020204" pitchFamily="34" charset="0"/>
                          <a:ea typeface="Myriad Pro" panose="020B0503030403020204" pitchFamily="34" charset="0"/>
                          <a:cs typeface="Myriad Pro" panose="020B0503030403020204" pitchFamily="34" charset="0"/>
                        </a:rPr>
                        <a:t>Coverage ratio</a:t>
                      </a:r>
                      <a:r>
                        <a:rPr lang="en" sz="1200" b="0" i="0" u="none" baseline="30000">
                          <a:solidFill>
                            <a:srgbClr val="3A4D98"/>
                          </a:solidFill>
                          <a:latin typeface="Myriad Pro" panose="020B0503030403020204" pitchFamily="34" charset="0"/>
                          <a:ea typeface="Myriad Pro" panose="020B0503030403020204" pitchFamily="34" charset="0"/>
                          <a:cs typeface="Myriad Pro" panose="020B0503030403020204" pitchFamily="34" charset="0"/>
                        </a:rPr>
                        <a:t>1</a:t>
                      </a:r>
                    </a:p>
                  </a:txBody>
                  <a:tcPr marL="39600" marR="40789" marT="28800" marB="288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" sz="1200" b="0" i="0" u="none" strike="noStrike" baseline="0">
                          <a:solidFill>
                            <a:srgbClr val="3A4D98"/>
                          </a:solidFill>
                          <a:effectLst/>
                          <a:latin typeface="Myriad Pro" panose="020B0503030403020204" pitchFamily="34" charset="0"/>
                          <a:ea typeface="Myriad Pro" panose="020B0503030403020204" pitchFamily="34" charset="0"/>
                          <a:cs typeface="Myriad Pro" panose="020B0503030403020204" pitchFamily="34" charset="0"/>
                        </a:rPr>
                        <a:t>0.96</a:t>
                      </a:r>
                    </a:p>
                  </a:txBody>
                  <a:tcPr marL="9525" marR="9525" marT="9525" marB="0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" sz="1200" b="0" i="0" u="none" strike="noStrike" baseline="0">
                          <a:solidFill>
                            <a:srgbClr val="3A4D98"/>
                          </a:solidFill>
                          <a:effectLst/>
                          <a:latin typeface="Myriad Pro" panose="020B0503030403020204" pitchFamily="34" charset="0"/>
                          <a:ea typeface="Myriad Pro" panose="020B0503030403020204" pitchFamily="34" charset="0"/>
                          <a:cs typeface="Myriad Pro" panose="020B0503030403020204" pitchFamily="34" charset="0"/>
                        </a:rPr>
                        <a:t>0.91</a:t>
                      </a:r>
                    </a:p>
                  </a:txBody>
                  <a:tcPr marL="9525" marR="9525" marT="9525" marB="0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pPr algn="l" rtl="0"/>
                      <a:r>
                        <a:rPr lang="en" sz="1200" b="0" i="0" u="none" baseline="0">
                          <a:solidFill>
                            <a:srgbClr val="3A4D98"/>
                          </a:solidFill>
                          <a:latin typeface="Myriad Pro" panose="020B0503030403020204" pitchFamily="34" charset="0"/>
                          <a:ea typeface="Myriad Pro" panose="020B0503030403020204" pitchFamily="34" charset="0"/>
                          <a:cs typeface="Myriad Pro" panose="020B0503030403020204" pitchFamily="34" charset="0"/>
                        </a:rPr>
                        <a:t>Total debt</a:t>
                      </a:r>
                    </a:p>
                  </a:txBody>
                  <a:tcPr marL="39600" marR="40789" marT="28800" marB="288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" sz="1200" b="0" i="0" u="none" strike="noStrike" baseline="0">
                          <a:solidFill>
                            <a:srgbClr val="3A4D98"/>
                          </a:solidFill>
                          <a:effectLst/>
                          <a:latin typeface="Myriad Pro" panose="020B0503030403020204" pitchFamily="34" charset="0"/>
                          <a:ea typeface="Myriad Pro" panose="020B0503030403020204" pitchFamily="34" charset="0"/>
                          <a:cs typeface="Myriad Pro" panose="020B0503030403020204" pitchFamily="34" charset="0"/>
                        </a:rPr>
                        <a:t>4,415.6</a:t>
                      </a:r>
                    </a:p>
                  </a:txBody>
                  <a:tcPr marL="9525" marR="9525" marT="9525" marB="0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" sz="1200" b="0" i="0" u="none" strike="noStrike" baseline="0">
                          <a:solidFill>
                            <a:srgbClr val="3A4D98"/>
                          </a:solidFill>
                          <a:effectLst/>
                          <a:latin typeface="Myriad Pro" panose="020B0503030403020204" pitchFamily="34" charset="0"/>
                          <a:ea typeface="Myriad Pro" panose="020B0503030403020204" pitchFamily="34" charset="0"/>
                          <a:cs typeface="Myriad Pro" panose="020B0503030403020204" pitchFamily="34" charset="0"/>
                        </a:rPr>
                        <a:t>4,572.8</a:t>
                      </a:r>
                    </a:p>
                  </a:txBody>
                  <a:tcPr marL="9525" marR="9525" marT="9525" marB="0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pPr algn="l" rtl="0"/>
                      <a:r>
                        <a:rPr lang="en" sz="1200" b="0" i="0" u="none" baseline="0">
                          <a:solidFill>
                            <a:srgbClr val="3A4D98"/>
                          </a:solidFill>
                          <a:latin typeface="Myriad Pro" panose="020B0503030403020204" pitchFamily="34" charset="0"/>
                          <a:ea typeface="Myriad Pro" panose="020B0503030403020204" pitchFamily="34" charset="0"/>
                          <a:cs typeface="Myriad Pro" panose="020B0503030403020204" pitchFamily="34" charset="0"/>
                        </a:rPr>
                        <a:t>Total debt ratio</a:t>
                      </a:r>
                    </a:p>
                  </a:txBody>
                  <a:tcPr marL="39600" marR="40789" marT="28800" marB="288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" sz="1200" b="0" i="0" u="none" strike="noStrike" baseline="0">
                          <a:solidFill>
                            <a:srgbClr val="3A4D98"/>
                          </a:solidFill>
                          <a:effectLst/>
                          <a:latin typeface="Myriad Pro" panose="020B0503030403020204" pitchFamily="34" charset="0"/>
                          <a:ea typeface="Myriad Pro" panose="020B0503030403020204" pitchFamily="34" charset="0"/>
                          <a:cs typeface="Myriad Pro" panose="020B0503030403020204" pitchFamily="34" charset="0"/>
                        </a:rPr>
                        <a:t>0.58</a:t>
                      </a:r>
                    </a:p>
                  </a:txBody>
                  <a:tcPr marL="9525" marR="9525" marT="9525" marB="0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" sz="1200" b="0" i="0" u="none" strike="noStrike" baseline="0" dirty="0">
                          <a:solidFill>
                            <a:srgbClr val="3A4D98"/>
                          </a:solidFill>
                          <a:effectLst/>
                          <a:latin typeface="Myriad Pro" panose="020B0503030403020204" pitchFamily="34" charset="0"/>
                          <a:ea typeface="Myriad Pro" panose="020B0503030403020204" pitchFamily="34" charset="0"/>
                          <a:cs typeface="Myriad Pro" panose="020B0503030403020204" pitchFamily="34" charset="0"/>
                        </a:rPr>
                        <a:t>0.60</a:t>
                      </a:r>
                    </a:p>
                  </a:txBody>
                  <a:tcPr marL="9525" marR="9525" marT="9525" marB="0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</a:tbl>
          </a:graphicData>
        </a:graphic>
      </p:graphicFrame>
      <p:graphicFrame>
        <p:nvGraphicFramePr>
          <p:cNvPr id="74" name="Tabela 7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92184147"/>
              </p:ext>
            </p:extLst>
          </p:nvPr>
        </p:nvGraphicFramePr>
        <p:xfrm>
          <a:off x="6028660" y="1959890"/>
          <a:ext cx="3920442" cy="1440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36442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260000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224000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</a:tblGrid>
              <a:tr h="360000">
                <a:tc>
                  <a:txBody>
                    <a:bodyPr/>
                    <a:lstStyle/>
                    <a:p>
                      <a:pPr algn="l" rtl="0"/>
                      <a:endParaRPr lang="en" sz="1200" b="1" dirty="0">
                        <a:solidFill>
                          <a:srgbClr val="555454"/>
                        </a:solidFill>
                        <a:latin typeface="Myriad Pro" panose="020B0503030403020204" pitchFamily="34" charset="0"/>
                      </a:endParaRPr>
                    </a:p>
                  </a:txBody>
                  <a:tcPr marL="39600" marR="40789" marT="28800" marB="28800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" sz="1200" b="1" i="0" u="none" strike="noStrike" baseline="0">
                          <a:solidFill>
                            <a:srgbClr val="3A4D98"/>
                          </a:solidFill>
                          <a:effectLst/>
                          <a:latin typeface="Myriad Pro" panose="020B0503030403020204" pitchFamily="34" charset="0"/>
                          <a:ea typeface="+mn-ea"/>
                          <a:cs typeface="+mn-cs"/>
                        </a:rPr>
                        <a:t>2020</a:t>
                      </a:r>
                    </a:p>
                  </a:txBody>
                  <a:tcPr marL="9525" marR="9525" marT="9525" marB="0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" sz="1200" b="1" i="0" u="none" strike="noStrike" baseline="0">
                          <a:solidFill>
                            <a:srgbClr val="3A4D98"/>
                          </a:solidFill>
                          <a:effectLst/>
                          <a:latin typeface="Myriad Pro" panose="020B0503030403020204" pitchFamily="34" charset="0"/>
                          <a:ea typeface="+mn-ea"/>
                          <a:cs typeface="+mn-cs"/>
                        </a:rPr>
                        <a:t>2021</a:t>
                      </a:r>
                    </a:p>
                  </a:txBody>
                  <a:tcPr marL="9525" marR="9525" marT="9525" marB="0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pPr algn="l" rtl="0"/>
                      <a:r>
                        <a:rPr lang="en" sz="1200" b="0" i="0" u="none" strike="noStrike" baseline="0" dirty="0">
                          <a:solidFill>
                            <a:srgbClr val="3A4D98"/>
                          </a:solidFill>
                          <a:effectLst/>
                          <a:latin typeface="Myriad Pro" panose="020B0503030403020204" pitchFamily="34" charset="0"/>
                          <a:ea typeface="+mn-ea"/>
                          <a:cs typeface="+mn-cs"/>
                        </a:rPr>
                        <a:t>ROA</a:t>
                      </a:r>
                      <a:r>
                        <a:rPr lang="en" sz="1200" b="0" i="0" u="none" strike="noStrike" baseline="30000" dirty="0">
                          <a:solidFill>
                            <a:srgbClr val="3A4D98"/>
                          </a:solidFill>
                          <a:effectLst/>
                          <a:latin typeface="Myriad Pro" panose="020B0503030403020204" pitchFamily="34" charset="0"/>
                          <a:ea typeface="+mn-ea"/>
                          <a:cs typeface="+mn-cs"/>
                        </a:rPr>
                        <a:t>2</a:t>
                      </a:r>
                    </a:p>
                  </a:txBody>
                  <a:tcPr marL="39600" marR="40789" marT="28800" marB="28800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fontAlgn="ctr"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n" sz="1200" b="0" i="0" u="none" strike="noStrike" baseline="0">
                          <a:solidFill>
                            <a:srgbClr val="3A4D98"/>
                          </a:solidFill>
                          <a:effectLst/>
                          <a:latin typeface="Myriad Pro" panose="020B0503030403020204" pitchFamily="34" charset="0"/>
                          <a:ea typeface="+mn-ea"/>
                          <a:cs typeface="+mn-cs"/>
                        </a:rPr>
                        <a:t>-3.0%</a:t>
                      </a:r>
                    </a:p>
                  </a:txBody>
                  <a:tcPr marL="44450" marR="44450" marT="0" marB="0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rtl="0" fontAlgn="ctr"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n" sz="1200" b="0" i="0" u="none" strike="noStrike" baseline="0">
                          <a:solidFill>
                            <a:srgbClr val="3A4D98"/>
                          </a:solidFill>
                          <a:effectLst/>
                          <a:latin typeface="Myriad Pro" panose="020B0503030403020204" pitchFamily="34" charset="0"/>
                          <a:ea typeface="+mn-ea"/>
                          <a:cs typeface="+mn-cs"/>
                        </a:rPr>
                        <a:t>-3.0%</a:t>
                      </a:r>
                    </a:p>
                  </a:txBody>
                  <a:tcPr marL="44450" marR="44450" marT="0" marB="0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pPr algn="l" rtl="0"/>
                      <a:r>
                        <a:rPr lang="en" sz="1200" b="0" i="0" u="none" strike="noStrike" baseline="0" dirty="0">
                          <a:solidFill>
                            <a:srgbClr val="3A4D98"/>
                          </a:solidFill>
                          <a:effectLst/>
                          <a:latin typeface="Myriad Pro" panose="020B0503030403020204" pitchFamily="34" charset="0"/>
                          <a:ea typeface="+mn-ea"/>
                          <a:cs typeface="+mn-cs"/>
                        </a:rPr>
                        <a:t>ROE</a:t>
                      </a:r>
                      <a:r>
                        <a:rPr lang="en" sz="1200" b="0" i="0" u="none" strike="noStrike" baseline="30000" dirty="0">
                          <a:solidFill>
                            <a:srgbClr val="3A4D98"/>
                          </a:solidFill>
                          <a:effectLst/>
                          <a:latin typeface="Myriad Pro" panose="020B0503030403020204" pitchFamily="34" charset="0"/>
                          <a:ea typeface="+mn-ea"/>
                          <a:cs typeface="+mn-cs"/>
                        </a:rPr>
                        <a:t>3</a:t>
                      </a:r>
                    </a:p>
                  </a:txBody>
                  <a:tcPr marL="39600" marR="40789" marT="28800" marB="288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fontAlgn="ctr"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n" sz="1200" b="0" i="0" u="none" strike="noStrike" baseline="0">
                          <a:solidFill>
                            <a:srgbClr val="3A4D98"/>
                          </a:solidFill>
                          <a:effectLst/>
                          <a:latin typeface="Myriad Pro" panose="020B0503030403020204" pitchFamily="34" charset="0"/>
                          <a:ea typeface="+mn-ea"/>
                          <a:cs typeface="+mn-cs"/>
                        </a:rPr>
                        <a:t>-7.1%</a:t>
                      </a:r>
                    </a:p>
                  </a:txBody>
                  <a:tcPr marL="44450" marR="44450" marT="0" marB="0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rtl="0" fontAlgn="ctr"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n" sz="1200" b="0" i="0" u="none" strike="noStrike" baseline="0">
                          <a:solidFill>
                            <a:srgbClr val="3A4D98"/>
                          </a:solidFill>
                          <a:effectLst/>
                          <a:latin typeface="Myriad Pro" panose="020B0503030403020204" pitchFamily="34" charset="0"/>
                          <a:ea typeface="+mn-ea"/>
                          <a:cs typeface="+mn-cs"/>
                        </a:rPr>
                        <a:t>-7.4%</a:t>
                      </a:r>
                    </a:p>
                  </a:txBody>
                  <a:tcPr marL="44450" marR="44450" marT="0" marB="0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pPr algn="l" rtl="0"/>
                      <a:r>
                        <a:rPr lang="en" sz="1200" b="0" i="0" u="none" strike="noStrike" baseline="0">
                          <a:solidFill>
                            <a:srgbClr val="3A4D98"/>
                          </a:solidFill>
                          <a:effectLst/>
                          <a:latin typeface="Myriad Pro" panose="020B0503030403020204" pitchFamily="34" charset="0"/>
                          <a:ea typeface="+mn-ea"/>
                          <a:cs typeface="+mn-cs"/>
                        </a:rPr>
                        <a:t>EBITDA margin</a:t>
                      </a:r>
                      <a:r>
                        <a:rPr lang="en" sz="1200" b="0" i="0" u="none" strike="noStrike" baseline="30000">
                          <a:solidFill>
                            <a:srgbClr val="3A4D98"/>
                          </a:solidFill>
                          <a:effectLst/>
                          <a:latin typeface="Myriad Pro" panose="020B0503030403020204" pitchFamily="34" charset="0"/>
                          <a:ea typeface="+mn-ea"/>
                          <a:cs typeface="+mn-cs"/>
                        </a:rPr>
                        <a:t>4</a:t>
                      </a:r>
                    </a:p>
                  </a:txBody>
                  <a:tcPr marL="39600" marR="40789" marT="28800" marB="288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fontAlgn="ctr"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n" sz="1200" b="0" i="0" u="none" strike="noStrike" baseline="0">
                          <a:solidFill>
                            <a:srgbClr val="3A4D98"/>
                          </a:solidFill>
                          <a:effectLst/>
                          <a:latin typeface="Myriad Pro" panose="020B0503030403020204" pitchFamily="34" charset="0"/>
                          <a:ea typeface="+mn-ea"/>
                          <a:cs typeface="+mn-cs"/>
                        </a:rPr>
                        <a:t>13.7%</a:t>
                      </a:r>
                    </a:p>
                  </a:txBody>
                  <a:tcPr marL="44450" marR="44450" marT="0" marB="0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rtl="0" fontAlgn="ctr"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n" sz="1200" b="0" i="0" u="none" strike="noStrike" baseline="0" dirty="0">
                          <a:solidFill>
                            <a:srgbClr val="3A4D98"/>
                          </a:solidFill>
                          <a:effectLst/>
                          <a:latin typeface="Myriad Pro" panose="020B0503030403020204" pitchFamily="34" charset="0"/>
                          <a:ea typeface="+mn-ea"/>
                          <a:cs typeface="+mn-cs"/>
                        </a:rPr>
                        <a:t>11.9%</a:t>
                      </a:r>
                    </a:p>
                  </a:txBody>
                  <a:tcPr marL="44450" marR="44450" marT="0" marB="0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91" name="1331.25226.7510.75244.751"/>
          <p:cNvSpPr>
            <a:spLocks noChangeArrowheads="1"/>
          </p:cNvSpPr>
          <p:nvPr>
            <p:custDataLst>
              <p:tags r:id="rId4"/>
            </p:custDataLst>
          </p:nvPr>
        </p:nvSpPr>
        <p:spPr bwMode="gray">
          <a:xfrm>
            <a:off x="6010828" y="3711477"/>
            <a:ext cx="3996000" cy="7437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73152" rIns="0" bIns="0">
            <a:spAutoFit/>
          </a:bodyPr>
          <a:lstStyle/>
          <a:p>
            <a:pPr marL="179388" indent="-179388" algn="l" rtl="0" eaLnBrk="0" hangingPunct="0">
              <a:spcAft>
                <a:spcPct val="0"/>
              </a:spcAft>
              <a:buFont typeface="+mj-lt"/>
              <a:buAutoNum type="arabicPeriod"/>
              <a:tabLst>
                <a:tab pos="8864600" algn="r"/>
              </a:tabLst>
            </a:pPr>
            <a:r>
              <a:rPr lang="en" sz="800" b="0" i="1" u="none" baseline="0" dirty="0">
                <a:solidFill>
                  <a:srgbClr val="3A4D98"/>
                </a:solidFill>
                <a:latin typeface="Myriad Pro" panose="020B0503030403020204" pitchFamily="34" charset="0"/>
                <a:ea typeface="Myriad Pro" panose="020B0503030403020204" pitchFamily="34" charset="0"/>
                <a:cs typeface="Myriad Pro" panose="020B0503030403020204" pitchFamily="34" charset="0"/>
              </a:rPr>
              <a:t>Calculated as the ratio of total equity and non-current liabilities to non-current assets</a:t>
            </a:r>
            <a:endParaRPr lang="en" sz="800" i="1" dirty="0">
              <a:solidFill>
                <a:srgbClr val="3A4D98"/>
              </a:solidFill>
              <a:latin typeface="Myriad Pro" panose="020B0503030403020204" pitchFamily="34" charset="0"/>
            </a:endParaRPr>
          </a:p>
          <a:p>
            <a:pPr marL="179388" indent="-179388" algn="l" rtl="0" eaLnBrk="0" hangingPunct="0">
              <a:spcAft>
                <a:spcPct val="0"/>
              </a:spcAft>
              <a:buFont typeface="+mj-lt"/>
              <a:buAutoNum type="arabicPeriod"/>
              <a:tabLst>
                <a:tab pos="8864600" algn="r"/>
              </a:tabLst>
            </a:pPr>
            <a:r>
              <a:rPr lang="en" sz="800" b="0" i="1" u="none" baseline="0" dirty="0">
                <a:solidFill>
                  <a:srgbClr val="3A4D98"/>
                </a:solidFill>
                <a:latin typeface="Myriad Pro" panose="020B0503030403020204" pitchFamily="34" charset="0"/>
                <a:ea typeface="Myriad Pro" panose="020B0503030403020204" pitchFamily="34" charset="0"/>
                <a:cs typeface="Myriad Pro" panose="020B0503030403020204" pitchFamily="34" charset="0"/>
              </a:rPr>
              <a:t>Calculated as the ratio of net result for the last 12 months to total assets</a:t>
            </a:r>
          </a:p>
          <a:p>
            <a:pPr marL="179388" indent="-179388" algn="l" rtl="0" eaLnBrk="0" hangingPunct="0">
              <a:spcAft>
                <a:spcPct val="0"/>
              </a:spcAft>
              <a:buFont typeface="+mj-lt"/>
              <a:buAutoNum type="arabicPeriod"/>
              <a:tabLst>
                <a:tab pos="8864600" algn="r"/>
              </a:tabLst>
            </a:pPr>
            <a:r>
              <a:rPr lang="en" sz="800" b="0" i="1" u="none" baseline="0" dirty="0">
                <a:solidFill>
                  <a:srgbClr val="3A4D98"/>
                </a:solidFill>
                <a:latin typeface="Myriad Pro" panose="020B0503030403020204" pitchFamily="34" charset="0"/>
                <a:ea typeface="Myriad Pro" panose="020B0503030403020204" pitchFamily="34" charset="0"/>
                <a:cs typeface="Myriad Pro" panose="020B0503030403020204" pitchFamily="34" charset="0"/>
              </a:rPr>
              <a:t>Calculated as the ratio of the net result for the last 12 months to equity</a:t>
            </a:r>
          </a:p>
          <a:p>
            <a:pPr marL="179388" indent="-179388" algn="l" rtl="0" eaLnBrk="0" hangingPunct="0">
              <a:spcAft>
                <a:spcPct val="0"/>
              </a:spcAft>
              <a:buFont typeface="+mj-lt"/>
              <a:buAutoNum type="arabicPeriod"/>
              <a:tabLst>
                <a:tab pos="8864600" algn="r"/>
              </a:tabLst>
            </a:pPr>
            <a:r>
              <a:rPr lang="en" sz="800" b="0" i="1" u="none" baseline="0" dirty="0">
                <a:solidFill>
                  <a:srgbClr val="3A4D98"/>
                </a:solidFill>
                <a:latin typeface="Myriad Pro" panose="020B0503030403020204" pitchFamily="34" charset="0"/>
                <a:ea typeface="Myriad Pro" panose="020B0503030403020204" pitchFamily="34" charset="0"/>
                <a:cs typeface="Myriad Pro" panose="020B0503030403020204" pitchFamily="34" charset="0"/>
              </a:rPr>
              <a:t>Calculated as the ratio of the operating result plus depreciation and amortization (EBITDA) to total operating revenue</a:t>
            </a:r>
          </a:p>
          <a:p>
            <a:pPr marL="179388" indent="-179388" algn="l" rtl="0" eaLnBrk="0" hangingPunct="0">
              <a:spcAft>
                <a:spcPct val="0"/>
              </a:spcAft>
              <a:tabLst>
                <a:tab pos="8864600" algn="r"/>
              </a:tabLst>
            </a:pPr>
            <a:endParaRPr lang="en" sz="800" i="1" baseline="30000" dirty="0">
              <a:solidFill>
                <a:srgbClr val="FF0000"/>
              </a:solidFill>
              <a:latin typeface="Arial" panose="020B0604020202020204" pitchFamily="34" charset="0"/>
              <a:ea typeface="SC STKaiti"/>
              <a:cs typeface="Arial" panose="020B0604020202020204" pitchFamily="34" charset="0"/>
            </a:endParaRPr>
          </a:p>
        </p:txBody>
      </p:sp>
      <p:sp>
        <p:nvSpPr>
          <p:cNvPr id="103" name="object 48"/>
          <p:cNvSpPr txBox="1"/>
          <p:nvPr/>
        </p:nvSpPr>
        <p:spPr>
          <a:xfrm>
            <a:off x="813807" y="4356054"/>
            <a:ext cx="4724400" cy="55721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3970" algn="l" rtl="0">
              <a:spcBef>
                <a:spcPts val="100"/>
              </a:spcBef>
            </a:pPr>
            <a:r>
              <a:rPr lang="en" sz="1200" b="1" i="0" u="none" spc="5" baseline="0">
                <a:solidFill>
                  <a:srgbClr val="3A4D98"/>
                </a:solidFill>
                <a:latin typeface="Myriad Pro" panose="020B0503030403020204" pitchFamily="34" charset="0"/>
                <a:cs typeface="Myriad Pro"/>
              </a:rPr>
              <a:t>AVAILABLE FUNDING SOURCES</a:t>
            </a:r>
          </a:p>
          <a:p>
            <a:pPr marL="13970" algn="l" rtl="0">
              <a:lnSpc>
                <a:spcPts val="1390"/>
              </a:lnSpc>
            </a:pPr>
            <a:r>
              <a:rPr lang="en" sz="1200" b="1" i="0" u="none" baseline="0">
                <a:solidFill>
                  <a:srgbClr val="454545"/>
                </a:solidFill>
                <a:latin typeface="Myriad Pro"/>
                <a:ea typeface="Myriad Pro"/>
                <a:cs typeface="Myriad Pro"/>
              </a:rPr>
              <a:t>As at 31 December 2021</a:t>
            </a:r>
            <a:endParaRPr sz="1200" dirty="0">
              <a:solidFill>
                <a:srgbClr val="454545"/>
              </a:solidFill>
              <a:latin typeface="Myriad Pro"/>
              <a:cs typeface="Myriad Pro"/>
            </a:endParaRPr>
          </a:p>
          <a:p>
            <a:pPr marL="12700" algn="l" rtl="0">
              <a:lnSpc>
                <a:spcPts val="1390"/>
              </a:lnSpc>
            </a:pPr>
            <a:r>
              <a:rPr lang="en" sz="1200" b="0" i="0" u="none" spc="-20" baseline="0">
                <a:solidFill>
                  <a:srgbClr val="454545"/>
                </a:solidFill>
                <a:latin typeface="Arial"/>
                <a:ea typeface="Arial"/>
                <a:cs typeface="Arial"/>
              </a:rPr>
              <a:t>PLN</a:t>
            </a:r>
            <a:r>
              <a:rPr lang="en" sz="1200" b="0" i="0" u="none" spc="-65" baseline="0">
                <a:solidFill>
                  <a:srgbClr val="454545"/>
                </a:solidFill>
                <a:latin typeface="Arial"/>
                <a:ea typeface="Arial"/>
                <a:cs typeface="Arial"/>
              </a:rPr>
              <a:t> </a:t>
            </a:r>
            <a:r>
              <a:rPr lang="en" sz="1200" b="0" i="0" u="none" spc="-35" baseline="0">
                <a:solidFill>
                  <a:srgbClr val="454545"/>
                </a:solidFill>
                <a:latin typeface="Arial"/>
                <a:ea typeface="Arial"/>
                <a:cs typeface="Arial"/>
              </a:rPr>
              <a:t>million</a:t>
            </a:r>
            <a:endParaRPr sz="1200" dirty="0">
              <a:solidFill>
                <a:srgbClr val="454545"/>
              </a:solidFill>
              <a:latin typeface="Arial"/>
              <a:cs typeface="Arial"/>
            </a:endParaRPr>
          </a:p>
        </p:txBody>
      </p:sp>
      <p:graphicFrame>
        <p:nvGraphicFramePr>
          <p:cNvPr id="68" name="Chart 3"/>
          <p:cNvGraphicFramePr/>
          <p:nvPr>
            <p:custDataLst>
              <p:tags r:id="rId5"/>
            </p:custDataLst>
            <p:extLst>
              <p:ext uri="{D42A27DB-BD31-4B8C-83A1-F6EECF244321}">
                <p14:modId xmlns:p14="http://schemas.microsoft.com/office/powerpoint/2010/main" val="1598404351"/>
              </p:ext>
            </p:extLst>
          </p:nvPr>
        </p:nvGraphicFramePr>
        <p:xfrm>
          <a:off x="2093913" y="4613275"/>
          <a:ext cx="2462212" cy="246221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6"/>
          </a:graphicData>
        </a:graphic>
      </p:graphicFrame>
      <p:sp>
        <p:nvSpPr>
          <p:cNvPr id="57" name="Prostokąt 56"/>
          <p:cNvSpPr/>
          <p:nvPr>
            <p:custDataLst>
              <p:tags r:id="rId6"/>
            </p:custDataLst>
          </p:nvPr>
        </p:nvSpPr>
        <p:spPr bwMode="gray">
          <a:xfrm>
            <a:off x="3113088" y="4722813"/>
            <a:ext cx="247650" cy="165100"/>
          </a:xfrm>
          <a:prstGeom prst="rect">
            <a:avLst/>
          </a:prstGeom>
          <a:solidFill>
            <a:srgbClr val="CAC9C9"/>
          </a:soli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22225" tIns="0" rIns="22225" bIns="0" rtlCol="0" anchor="ctr"/>
          <a:lstStyle/>
          <a:p>
            <a:pPr algn="ctr" rtl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fld id="{FD0371C1-E369-4951-8670-F7DAC9B289BE}" type="datetime'15'">
              <a:rPr sz="1200">
                <a:solidFill>
                  <a:srgbClr val="FFFFFF"/>
                </a:solidFill>
                <a:latin typeface="Arial Black" panose="020B0A04020102020204" pitchFamily="34" charset="0"/>
              </a:rPr>
              <a:pPr/>
              <a:t>15</a:t>
            </a:fld>
            <a:endParaRPr lang="en" sz="1200" dirty="0">
              <a:solidFill>
                <a:srgbClr val="FFFFFF"/>
              </a:solidFill>
              <a:latin typeface="Arial Black" panose="020B0A04020102020204" pitchFamily="34" charset="0"/>
              <a:cs typeface="Arial" panose="020B0604020202020204" pitchFamily="34" charset="0"/>
              <a:sym typeface="Arial Black" panose="020B0A04020102020204" pitchFamily="34" charset="0"/>
            </a:endParaRPr>
          </a:p>
        </p:txBody>
      </p:sp>
      <p:sp>
        <p:nvSpPr>
          <p:cNvPr id="54" name="Prostokąt 53"/>
          <p:cNvSpPr/>
          <p:nvPr>
            <p:custDataLst>
              <p:tags r:id="rId7"/>
            </p:custDataLst>
          </p:nvPr>
        </p:nvSpPr>
        <p:spPr bwMode="gray">
          <a:xfrm>
            <a:off x="2509838" y="5029200"/>
            <a:ext cx="349250" cy="165100"/>
          </a:xfrm>
          <a:prstGeom prst="rect">
            <a:avLst/>
          </a:prstGeom>
          <a:noFill/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3786DE"/>
                </a:solidFill>
              </a14:hiddenFill>
            </a:ex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22225" tIns="0" rIns="22225" bIns="0" rtlCol="0" anchor="ctr"/>
          <a:lstStyle/>
          <a:p>
            <a:pPr algn="ctr" rtl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fld id="{42C987E7-4FD3-462C-8317-758D0DEAB6D1}" type="datetime'100'">
              <a:rPr sz="1200">
                <a:solidFill>
                  <a:srgbClr val="FFFFFF"/>
                </a:solidFill>
                <a:latin typeface="Arial Black" panose="020B0A04020102020204" pitchFamily="34" charset="0"/>
              </a:rPr>
              <a:pPr/>
              <a:t>100</a:t>
            </a:fld>
            <a:endParaRPr lang="en" sz="1200" dirty="0">
              <a:solidFill>
                <a:srgbClr val="FFFFFF"/>
              </a:solidFill>
              <a:latin typeface="Arial Black" panose="020B0A04020102020204" pitchFamily="34" charset="0"/>
              <a:cs typeface="Arial" panose="020B0604020202020204" pitchFamily="34" charset="0"/>
              <a:sym typeface="Arial Black" panose="020B0A04020102020204" pitchFamily="34" charset="0"/>
            </a:endParaRPr>
          </a:p>
        </p:txBody>
      </p:sp>
      <p:sp>
        <p:nvSpPr>
          <p:cNvPr id="126" name="Prostokąt 125"/>
          <p:cNvSpPr/>
          <p:nvPr>
            <p:custDataLst>
              <p:tags r:id="rId8"/>
            </p:custDataLst>
          </p:nvPr>
        </p:nvSpPr>
        <p:spPr bwMode="auto">
          <a:xfrm>
            <a:off x="5135562" y="5092700"/>
            <a:ext cx="1016000" cy="182563"/>
          </a:xfrm>
          <a:prstGeom prst="rect">
            <a:avLst/>
          </a:prstGeom>
          <a:noFill/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rtlCol="0" anchor="ctr"/>
          <a:lstStyle/>
          <a:p>
            <a:pPr algn="l" rtl="0">
              <a:spcBef>
                <a:spcPct val="0"/>
              </a:spcBef>
              <a:spcAft>
                <a:spcPct val="0"/>
              </a:spcAft>
            </a:pPr>
            <a:fld id="{8E72A155-4E66-41E8-8A7A-2051D1165020}" type="datetime'Cash'">
              <a:rPr sz="1200">
                <a:solidFill>
                  <a:srgbClr val="555454"/>
                </a:solidFill>
                <a:latin typeface="Myriad Pro Light" panose="020B0403030403020204" pitchFamily="34" charset="0"/>
                <a:sym typeface="Myriad Pro Light" panose="020B0403030403020204" pitchFamily="34" charset="0"/>
              </a:rPr>
              <a:pPr/>
              <a:t>Cash</a:t>
            </a:fld>
            <a:endParaRPr lang="en" sz="1200" dirty="0">
              <a:solidFill>
                <a:srgbClr val="555454"/>
              </a:solidFill>
              <a:latin typeface="Myriad Pro Light" panose="020B0403030403020204" pitchFamily="34" charset="0"/>
              <a:sym typeface="Myriad Pro Light" panose="020B0403030403020204" pitchFamily="34" charset="0"/>
            </a:endParaRPr>
          </a:p>
        </p:txBody>
      </p:sp>
      <p:sp>
        <p:nvSpPr>
          <p:cNvPr id="121" name="Prostokąt 120"/>
          <p:cNvSpPr/>
          <p:nvPr>
            <p:custDataLst>
              <p:tags r:id="rId9"/>
            </p:custDataLst>
          </p:nvPr>
        </p:nvSpPr>
        <p:spPr bwMode="auto">
          <a:xfrm>
            <a:off x="4870450" y="5097463"/>
            <a:ext cx="214313" cy="160338"/>
          </a:xfrm>
          <a:prstGeom prst="rect">
            <a:avLst/>
          </a:prstGeom>
          <a:solidFill>
            <a:srgbClr val="004F9F"/>
          </a:soli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">
              <a:solidFill>
                <a:prstClr val="white"/>
              </a:solidFill>
            </a:endParaRPr>
          </a:p>
        </p:txBody>
      </p:sp>
      <p:sp>
        <p:nvSpPr>
          <p:cNvPr id="125" name="Prostokąt 124"/>
          <p:cNvSpPr/>
          <p:nvPr>
            <p:custDataLst>
              <p:tags r:id="rId10"/>
            </p:custDataLst>
          </p:nvPr>
        </p:nvSpPr>
        <p:spPr bwMode="auto">
          <a:xfrm>
            <a:off x="5135563" y="5326063"/>
            <a:ext cx="646113" cy="182563"/>
          </a:xfrm>
          <a:prstGeom prst="rect">
            <a:avLst/>
          </a:prstGeom>
          <a:noFill/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rtlCol="0" anchor="ctr"/>
          <a:lstStyle/>
          <a:p>
            <a:pPr algn="l" rtl="0">
              <a:spcBef>
                <a:spcPct val="0"/>
              </a:spcBef>
              <a:spcAft>
                <a:spcPct val="0"/>
              </a:spcAft>
            </a:pPr>
            <a:fld id="{4B86531B-A351-4CF3-9B6E-8D4B66DD4B83}" type="datetime'Pekao S.A.'">
              <a:rPr sz="1200">
                <a:solidFill>
                  <a:srgbClr val="555454"/>
                </a:solidFill>
                <a:latin typeface="Myriad Pro Light" panose="020B0403030403020204" pitchFamily="34" charset="0"/>
              </a:rPr>
              <a:pPr/>
              <a:t>Pekao S.A.</a:t>
            </a:fld>
            <a:endParaRPr lang="en" sz="1200" dirty="0">
              <a:solidFill>
                <a:srgbClr val="555454"/>
              </a:solidFill>
              <a:latin typeface="Myriad Pro Light" panose="020B0403030403020204" pitchFamily="34" charset="0"/>
              <a:sym typeface="Myriad Pro Light" panose="020B0403030403020204" pitchFamily="34" charset="0"/>
            </a:endParaRPr>
          </a:p>
        </p:txBody>
      </p:sp>
      <p:sp>
        <p:nvSpPr>
          <p:cNvPr id="120" name="Prostokąt 119"/>
          <p:cNvSpPr/>
          <p:nvPr>
            <p:custDataLst>
              <p:tags r:id="rId11"/>
            </p:custDataLst>
          </p:nvPr>
        </p:nvSpPr>
        <p:spPr bwMode="auto">
          <a:xfrm>
            <a:off x="4870450" y="5330825"/>
            <a:ext cx="214313" cy="160338"/>
          </a:xfrm>
          <a:prstGeom prst="rect">
            <a:avLst/>
          </a:prstGeom>
          <a:solidFill>
            <a:srgbClr val="4E72B7"/>
          </a:soli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">
              <a:solidFill>
                <a:prstClr val="white"/>
              </a:solidFill>
            </a:endParaRPr>
          </a:p>
        </p:txBody>
      </p:sp>
      <p:sp>
        <p:nvSpPr>
          <p:cNvPr id="48" name="Prostokąt 47"/>
          <p:cNvSpPr/>
          <p:nvPr>
            <p:custDataLst>
              <p:tags r:id="rId12"/>
            </p:custDataLst>
          </p:nvPr>
        </p:nvSpPr>
        <p:spPr bwMode="auto">
          <a:xfrm>
            <a:off x="5135563" y="5559425"/>
            <a:ext cx="722313" cy="182563"/>
          </a:xfrm>
          <a:prstGeom prst="rect">
            <a:avLst/>
          </a:prstGeom>
          <a:noFill/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rtlCol="0" anchor="ctr"/>
          <a:lstStyle/>
          <a:p>
            <a:pPr algn="l" rtl="0">
              <a:spcBef>
                <a:spcPct val="0"/>
              </a:spcBef>
              <a:spcAft>
                <a:spcPct val="0"/>
              </a:spcAft>
            </a:pPr>
            <a:fld id="{A0618529-2740-45A0-AF61-9B454C2F9863}" type="datetime'PKO BP S.A.'">
              <a:rPr sz="1200">
                <a:solidFill>
                  <a:srgbClr val="555454"/>
                </a:solidFill>
                <a:latin typeface="Myriad Pro Light" panose="020B0403030403020204" pitchFamily="34" charset="0"/>
              </a:rPr>
              <a:pPr/>
              <a:t>PKO BP S.A.</a:t>
            </a:fld>
            <a:endParaRPr lang="en" sz="1200" dirty="0">
              <a:solidFill>
                <a:srgbClr val="555454"/>
              </a:solidFill>
              <a:latin typeface="Myriad Pro Light" panose="020B0403030403020204" pitchFamily="34" charset="0"/>
              <a:sym typeface="Myriad Pro Light" panose="020B0403030403020204" pitchFamily="34" charset="0"/>
            </a:endParaRPr>
          </a:p>
        </p:txBody>
      </p:sp>
      <p:sp>
        <p:nvSpPr>
          <p:cNvPr id="8" name="Prostokąt 7"/>
          <p:cNvSpPr/>
          <p:nvPr>
            <p:custDataLst>
              <p:tags r:id="rId13"/>
            </p:custDataLst>
          </p:nvPr>
        </p:nvSpPr>
        <p:spPr bwMode="auto">
          <a:xfrm>
            <a:off x="4870450" y="5564188"/>
            <a:ext cx="214313" cy="160338"/>
          </a:xfrm>
          <a:prstGeom prst="rect">
            <a:avLst/>
          </a:prstGeom>
          <a:solidFill>
            <a:srgbClr val="3786DE"/>
          </a:soli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"/>
          </a:p>
        </p:txBody>
      </p:sp>
      <p:sp>
        <p:nvSpPr>
          <p:cNvPr id="116" name="Prostokąt 115"/>
          <p:cNvSpPr/>
          <p:nvPr>
            <p:custDataLst>
              <p:tags r:id="rId14"/>
            </p:custDataLst>
          </p:nvPr>
        </p:nvSpPr>
        <p:spPr bwMode="gray">
          <a:xfrm>
            <a:off x="4103688" y="5599113"/>
            <a:ext cx="349250" cy="165100"/>
          </a:xfrm>
          <a:prstGeom prst="rect">
            <a:avLst/>
          </a:prstGeom>
          <a:noFill/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4F9F"/>
                </a:solidFill>
              </a14:hiddenFill>
            </a:ex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22225" tIns="0" rIns="22225" bIns="0" rtlCol="0" anchor="ctr"/>
          <a:lstStyle/>
          <a:p>
            <a:pPr algn="ctr" rtl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fld id="{3BF47CF4-9B9E-490F-837A-1B4EEFBCD686}" type="datetime'255'">
              <a:rPr sz="1200">
                <a:solidFill>
                  <a:srgbClr val="FFFFFF"/>
                </a:solidFill>
                <a:latin typeface="Arial Black" panose="020B0A04020102020204" pitchFamily="34" charset="0"/>
              </a:rPr>
              <a:pPr/>
              <a:t>255</a:t>
            </a:fld>
            <a:endParaRPr lang="en" sz="1200" dirty="0">
              <a:solidFill>
                <a:srgbClr val="FFFFFF"/>
              </a:solidFill>
              <a:latin typeface="Arial Black" panose="020B0A04020102020204" pitchFamily="34" charset="0"/>
              <a:cs typeface="Arial" panose="020B0604020202020204" pitchFamily="34" charset="0"/>
              <a:sym typeface="Arial Black" panose="020B0A04020102020204" pitchFamily="34" charset="0"/>
            </a:endParaRPr>
          </a:p>
        </p:txBody>
      </p:sp>
      <p:sp>
        <p:nvSpPr>
          <p:cNvPr id="128" name="pole tekstowe 127"/>
          <p:cNvSpPr txBox="1"/>
          <p:nvPr/>
        </p:nvSpPr>
        <p:spPr>
          <a:xfrm>
            <a:off x="2828089" y="5699403"/>
            <a:ext cx="10541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0"/>
            <a:r>
              <a:rPr lang="en" b="0" i="0" u="none" baseline="0">
                <a:solidFill>
                  <a:prstClr val="black"/>
                </a:solidFill>
                <a:latin typeface="Arial Black" panose="020B0A04020102020204" pitchFamily="34" charset="0"/>
                <a:ea typeface="Arial Black" panose="020B0A04020102020204" pitchFamily="34" charset="0"/>
                <a:cs typeface="Arial Black" panose="020B0A04020102020204" pitchFamily="34" charset="0"/>
              </a:rPr>
              <a:t>570.1</a:t>
            </a:r>
          </a:p>
        </p:txBody>
      </p:sp>
      <p:sp>
        <p:nvSpPr>
          <p:cNvPr id="86" name="Prostokąt 85"/>
          <p:cNvSpPr/>
          <p:nvPr>
            <p:custDataLst>
              <p:tags r:id="rId15"/>
            </p:custDataLst>
          </p:nvPr>
        </p:nvSpPr>
        <p:spPr bwMode="auto">
          <a:xfrm>
            <a:off x="5135563" y="5792788"/>
            <a:ext cx="258763" cy="182563"/>
          </a:xfrm>
          <a:prstGeom prst="rect">
            <a:avLst/>
          </a:prstGeom>
          <a:noFill/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rtlCol="0" anchor="ctr"/>
          <a:lstStyle/>
          <a:p>
            <a:pPr algn="l" rtl="0">
              <a:spcBef>
                <a:spcPct val="0"/>
              </a:spcBef>
              <a:spcAft>
                <a:spcPct val="0"/>
              </a:spcAft>
            </a:pPr>
            <a:fld id="{FD66E751-81CD-45CF-98B7-9640E1AE4DDB}" type="datetime'BGK'">
              <a:rPr sz="1200">
                <a:solidFill>
                  <a:srgbClr val="555454"/>
                </a:solidFill>
                <a:latin typeface="Myriad Pro Light" panose="020B0403030403020204" pitchFamily="34" charset="0"/>
                <a:sym typeface="Myriad Pro Light" panose="020B0403030403020204" pitchFamily="34" charset="0"/>
              </a:rPr>
              <a:pPr/>
              <a:t>BGK</a:t>
            </a:fld>
            <a:endParaRPr lang="en" sz="1200">
              <a:solidFill>
                <a:srgbClr val="555454"/>
              </a:solidFill>
              <a:latin typeface="Myriad Pro Light" panose="020B0403030403020204" pitchFamily="34" charset="0"/>
              <a:sym typeface="Myriad Pro Light" panose="020B0403030403020204" pitchFamily="34" charset="0"/>
            </a:endParaRPr>
          </a:p>
        </p:txBody>
      </p:sp>
      <p:sp>
        <p:nvSpPr>
          <p:cNvPr id="28" name="Prostokąt 27"/>
          <p:cNvSpPr/>
          <p:nvPr>
            <p:custDataLst>
              <p:tags r:id="rId16"/>
            </p:custDataLst>
          </p:nvPr>
        </p:nvSpPr>
        <p:spPr bwMode="auto">
          <a:xfrm>
            <a:off x="4870450" y="5797550"/>
            <a:ext cx="214313" cy="160338"/>
          </a:xfrm>
          <a:prstGeom prst="rect">
            <a:avLst/>
          </a:prstGeom>
          <a:solidFill>
            <a:srgbClr val="555454"/>
          </a:soli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"/>
          </a:p>
        </p:txBody>
      </p:sp>
      <p:sp>
        <p:nvSpPr>
          <p:cNvPr id="47" name="Prostokąt 46"/>
          <p:cNvSpPr/>
          <p:nvPr>
            <p:custDataLst>
              <p:tags r:id="rId17"/>
            </p:custDataLst>
          </p:nvPr>
        </p:nvSpPr>
        <p:spPr bwMode="gray">
          <a:xfrm>
            <a:off x="2211388" y="6000750"/>
            <a:ext cx="349250" cy="165100"/>
          </a:xfrm>
          <a:prstGeom prst="rect">
            <a:avLst/>
          </a:prstGeom>
          <a:noFill/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3786DE"/>
                </a:solidFill>
              </a14:hiddenFill>
            </a:ex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22225" tIns="0" rIns="22225" bIns="0" rtlCol="0" anchor="ctr"/>
          <a:lstStyle/>
          <a:p>
            <a:pPr algn="ctr" rtl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fld id="{15F71F94-814A-4205-8B2B-7AC042724B03}" type="datetime'100'">
              <a:rPr sz="1200">
                <a:solidFill>
                  <a:srgbClr val="FFFFFF"/>
                </a:solidFill>
                <a:latin typeface="Arial Black" panose="020B0A04020102020204" pitchFamily="34" charset="0"/>
              </a:rPr>
              <a:pPr/>
              <a:t>100</a:t>
            </a:fld>
            <a:endParaRPr lang="en" sz="1200" dirty="0">
              <a:solidFill>
                <a:srgbClr val="FFFFFF"/>
              </a:solidFill>
              <a:latin typeface="Arial Black" panose="020B0A04020102020204" pitchFamily="34" charset="0"/>
              <a:cs typeface="Arial" panose="020B0604020202020204" pitchFamily="34" charset="0"/>
              <a:sym typeface="Arial Black" panose="020B0A04020102020204" pitchFamily="34" charset="0"/>
            </a:endParaRPr>
          </a:p>
        </p:txBody>
      </p:sp>
      <p:sp>
        <p:nvSpPr>
          <p:cNvPr id="58" name="Prostokąt 57"/>
          <p:cNvSpPr/>
          <p:nvPr>
            <p:custDataLst>
              <p:tags r:id="rId18"/>
            </p:custDataLst>
          </p:nvPr>
        </p:nvSpPr>
        <p:spPr bwMode="auto">
          <a:xfrm>
            <a:off x="5135563" y="6026150"/>
            <a:ext cx="1019175" cy="182563"/>
          </a:xfrm>
          <a:prstGeom prst="rect">
            <a:avLst/>
          </a:prstGeom>
          <a:noFill/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rtlCol="0" anchor="ctr"/>
          <a:lstStyle/>
          <a:p>
            <a:pPr algn="l" rtl="0">
              <a:spcBef>
                <a:spcPct val="0"/>
              </a:spcBef>
              <a:spcAft>
                <a:spcPct val="0"/>
              </a:spcAft>
            </a:pPr>
            <a:fld id="{DD1232CC-F326-45BF-9E0B-773F275B9DAA}" type="datetime'PKO Leasing S.A.'">
              <a:rPr sz="1200">
                <a:solidFill>
                  <a:srgbClr val="555454"/>
                </a:solidFill>
                <a:latin typeface="Myriad Pro Light" panose="020B0403030403020204" pitchFamily="34" charset="0"/>
                <a:sym typeface="Myriad Pro Light" panose="020B0403030403020204" pitchFamily="34" charset="0"/>
              </a:rPr>
              <a:pPr/>
              <a:t>PKO Leasing S.A.</a:t>
            </a:fld>
            <a:endParaRPr lang="en" sz="1200">
              <a:solidFill>
                <a:srgbClr val="555454"/>
              </a:solidFill>
              <a:latin typeface="Myriad Pro Light" panose="020B0403030403020204" pitchFamily="34" charset="0"/>
              <a:sym typeface="Myriad Pro Light" panose="020B0403030403020204" pitchFamily="34" charset="0"/>
            </a:endParaRPr>
          </a:p>
        </p:txBody>
      </p:sp>
      <p:sp>
        <p:nvSpPr>
          <p:cNvPr id="14" name="Prostokąt 13"/>
          <p:cNvSpPr/>
          <p:nvPr>
            <p:custDataLst>
              <p:tags r:id="rId19"/>
            </p:custDataLst>
          </p:nvPr>
        </p:nvSpPr>
        <p:spPr bwMode="auto">
          <a:xfrm>
            <a:off x="4870450" y="6030913"/>
            <a:ext cx="214313" cy="160338"/>
          </a:xfrm>
          <a:prstGeom prst="rect">
            <a:avLst/>
          </a:prstGeom>
          <a:solidFill>
            <a:srgbClr val="CAC9C9"/>
          </a:soli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"/>
          </a:p>
        </p:txBody>
      </p:sp>
      <p:sp>
        <p:nvSpPr>
          <p:cNvPr id="117" name="Prostokąt 116"/>
          <p:cNvSpPr/>
          <p:nvPr>
            <p:custDataLst>
              <p:tags r:id="rId20"/>
            </p:custDataLst>
          </p:nvPr>
        </p:nvSpPr>
        <p:spPr bwMode="gray">
          <a:xfrm>
            <a:off x="2932113" y="6750050"/>
            <a:ext cx="349250" cy="165100"/>
          </a:xfrm>
          <a:prstGeom prst="rect">
            <a:avLst/>
          </a:prstGeom>
          <a:noFill/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4E72B7"/>
                </a:solidFill>
              </a14:hiddenFill>
            </a:ex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22225" tIns="0" rIns="22225" bIns="0" rtlCol="0" anchor="ctr"/>
          <a:lstStyle/>
          <a:p>
            <a:pPr algn="ctr" rtl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fld id="{D71C754C-8403-4F8F-A1AB-F2BEB1870AE3}" type="datetime'100'">
              <a:rPr sz="1200">
                <a:solidFill>
                  <a:srgbClr val="FFFFFF"/>
                </a:solidFill>
                <a:latin typeface="Arial Black" panose="020B0A04020102020204" pitchFamily="34" charset="0"/>
              </a:rPr>
              <a:pPr/>
              <a:t>100</a:t>
            </a:fld>
            <a:endParaRPr lang="en" sz="1200" dirty="0">
              <a:solidFill>
                <a:srgbClr val="FFFFFF"/>
              </a:solidFill>
              <a:latin typeface="Arial Black" panose="020B0A04020102020204" pitchFamily="34" charset="0"/>
              <a:cs typeface="Arial" panose="020B0604020202020204" pitchFamily="34" charset="0"/>
              <a:sym typeface="Arial Black" panose="020B0A04020102020204" pitchFamily="34" charset="0"/>
            </a:endParaRPr>
          </a:p>
        </p:txBody>
      </p:sp>
      <p:sp>
        <p:nvSpPr>
          <p:cNvPr id="38" name="pole tekstowe 37"/>
          <p:cNvSpPr txBox="1"/>
          <p:nvPr/>
        </p:nvSpPr>
        <p:spPr>
          <a:xfrm>
            <a:off x="675114" y="7182693"/>
            <a:ext cx="946750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rtl="0"/>
            <a:r>
              <a:rPr lang="en" sz="900" b="0" i="1" u="none" baseline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To facilitate the reading of this presentation, some figures have been rounded off, which may cause negligible deviations in the presented data.</a:t>
            </a:r>
          </a:p>
        </p:txBody>
      </p:sp>
    </p:spTree>
    <p:extLst>
      <p:ext uri="{BB962C8B-B14F-4D97-AF65-F5344CB8AC3E}">
        <p14:creationId xmlns:p14="http://schemas.microsoft.com/office/powerpoint/2010/main" val="330865054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numeru slajdu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algn="r" rtl="0"/>
            <a:fld id="{022581BA-A277-4FE5-891C-DC92D7F0A26A}" type="slidenum">
              <a:rPr/>
              <a:pPr algn="r" rtl="0"/>
              <a:t>12</a:t>
            </a:fld>
            <a:endParaRPr lang="en" dirty="0"/>
          </a:p>
        </p:txBody>
      </p:sp>
      <p:pic>
        <p:nvPicPr>
          <p:cNvPr id="19" name="Obraz 18" descr="pkp_cargo_raport_kwartalny_ppt_2018-3.jp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1124" y="0"/>
            <a:ext cx="8851259" cy="6257446"/>
          </a:xfrm>
          <a:prstGeom prst="rect">
            <a:avLst/>
          </a:prstGeom>
        </p:spPr>
      </p:pic>
      <p:graphicFrame>
        <p:nvGraphicFramePr>
          <p:cNvPr id="2" name="Object 1" hidden="1"/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293234429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667" name="think-cell Slide" r:id="rId5" imgW="395" imgH="394" progId="TCLayout.ActiveDocument.1">
                  <p:embed/>
                </p:oleObj>
              </mc:Choice>
              <mc:Fallback>
                <p:oleObj name="think-cell Slide" r:id="rId5" imgW="395" imgH="394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object 5"/>
          <p:cNvSpPr txBox="1"/>
          <p:nvPr/>
        </p:nvSpPr>
        <p:spPr>
          <a:xfrm>
            <a:off x="466576" y="4102167"/>
            <a:ext cx="2793860" cy="420821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algn="l" rtl="0">
              <a:lnSpc>
                <a:spcPct val="100899"/>
              </a:lnSpc>
              <a:spcBef>
                <a:spcPts val="95"/>
              </a:spcBef>
            </a:pPr>
            <a:r>
              <a:rPr lang="en" sz="2750" b="0" i="0" u="none" spc="-60" baseline="0" dirty="0" smtClean="0">
                <a:solidFill>
                  <a:srgbClr val="3A4D98"/>
                </a:solidFill>
                <a:latin typeface="Myriad Pro"/>
                <a:ea typeface="Myriad Pro"/>
                <a:cs typeface="Myriad Pro"/>
              </a:rPr>
              <a:t>Appendi</a:t>
            </a:r>
            <a:r>
              <a:rPr lang="pl-PL" sz="2750" spc="-60" dirty="0">
                <a:solidFill>
                  <a:srgbClr val="3A4D98"/>
                </a:solidFill>
                <a:latin typeface="Myriad Pro"/>
                <a:ea typeface="Myriad Pro"/>
                <a:cs typeface="Myriad Pro"/>
              </a:rPr>
              <a:t>x</a:t>
            </a:r>
            <a:r>
              <a:rPr lang="en" sz="2750" b="0" i="0" u="none" spc="-60" baseline="0" dirty="0" smtClean="0">
                <a:solidFill>
                  <a:srgbClr val="3A4D98"/>
                </a:solidFill>
                <a:latin typeface="Myriad Pro"/>
                <a:ea typeface="Myriad Pro"/>
                <a:cs typeface="Myriad Pro"/>
              </a:rPr>
              <a:t>es</a:t>
            </a:r>
            <a:endParaRPr lang="en" sz="2750" spc="-60" dirty="0">
              <a:solidFill>
                <a:srgbClr val="3A4D98"/>
              </a:solidFill>
              <a:latin typeface="Myriad Pro"/>
              <a:cs typeface="Myriad Pro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1559185" y="5652729"/>
            <a:ext cx="281940" cy="272415"/>
          </a:xfrm>
          <a:custGeom>
            <a:avLst/>
            <a:gdLst/>
            <a:ahLst/>
            <a:cxnLst/>
            <a:rect l="l" t="t" r="r" b="b"/>
            <a:pathLst>
              <a:path w="281939" h="272414">
                <a:moveTo>
                  <a:pt x="281863" y="171996"/>
                </a:moveTo>
                <a:lnTo>
                  <a:pt x="0" y="171996"/>
                </a:lnTo>
                <a:lnTo>
                  <a:pt x="0" y="272313"/>
                </a:lnTo>
                <a:lnTo>
                  <a:pt x="281863" y="272313"/>
                </a:lnTo>
                <a:lnTo>
                  <a:pt x="281863" y="257987"/>
                </a:lnTo>
                <a:lnTo>
                  <a:pt x="14325" y="257987"/>
                </a:lnTo>
                <a:lnTo>
                  <a:pt x="14325" y="186321"/>
                </a:lnTo>
                <a:lnTo>
                  <a:pt x="281863" y="186321"/>
                </a:lnTo>
                <a:lnTo>
                  <a:pt x="281863" y="171996"/>
                </a:lnTo>
                <a:close/>
              </a:path>
              <a:path w="281939" h="272414">
                <a:moveTo>
                  <a:pt x="28663" y="186321"/>
                </a:moveTo>
                <a:lnTo>
                  <a:pt x="19100" y="186321"/>
                </a:lnTo>
                <a:lnTo>
                  <a:pt x="19100" y="257987"/>
                </a:lnTo>
                <a:lnTo>
                  <a:pt x="28663" y="257987"/>
                </a:lnTo>
                <a:lnTo>
                  <a:pt x="28663" y="186321"/>
                </a:lnTo>
                <a:close/>
              </a:path>
              <a:path w="281939" h="272414">
                <a:moveTo>
                  <a:pt x="47764" y="186321"/>
                </a:moveTo>
                <a:lnTo>
                  <a:pt x="38214" y="186321"/>
                </a:lnTo>
                <a:lnTo>
                  <a:pt x="38214" y="257987"/>
                </a:lnTo>
                <a:lnTo>
                  <a:pt x="47764" y="257987"/>
                </a:lnTo>
                <a:lnTo>
                  <a:pt x="47764" y="186321"/>
                </a:lnTo>
                <a:close/>
              </a:path>
              <a:path w="281939" h="272414">
                <a:moveTo>
                  <a:pt x="66878" y="186321"/>
                </a:moveTo>
                <a:lnTo>
                  <a:pt x="57315" y="186321"/>
                </a:lnTo>
                <a:lnTo>
                  <a:pt x="57315" y="257987"/>
                </a:lnTo>
                <a:lnTo>
                  <a:pt x="66878" y="257987"/>
                </a:lnTo>
                <a:lnTo>
                  <a:pt x="66878" y="186321"/>
                </a:lnTo>
                <a:close/>
              </a:path>
              <a:path w="281939" h="272414">
                <a:moveTo>
                  <a:pt x="85991" y="186321"/>
                </a:moveTo>
                <a:lnTo>
                  <a:pt x="76428" y="186321"/>
                </a:lnTo>
                <a:lnTo>
                  <a:pt x="76428" y="257987"/>
                </a:lnTo>
                <a:lnTo>
                  <a:pt x="85991" y="257987"/>
                </a:lnTo>
                <a:lnTo>
                  <a:pt x="85991" y="186321"/>
                </a:lnTo>
                <a:close/>
              </a:path>
              <a:path w="281939" h="272414">
                <a:moveTo>
                  <a:pt x="105092" y="186321"/>
                </a:moveTo>
                <a:lnTo>
                  <a:pt x="95542" y="186321"/>
                </a:lnTo>
                <a:lnTo>
                  <a:pt x="95542" y="257987"/>
                </a:lnTo>
                <a:lnTo>
                  <a:pt x="105092" y="257987"/>
                </a:lnTo>
                <a:lnTo>
                  <a:pt x="105092" y="186321"/>
                </a:lnTo>
                <a:close/>
              </a:path>
              <a:path w="281939" h="272414">
                <a:moveTo>
                  <a:pt x="124206" y="186321"/>
                </a:moveTo>
                <a:lnTo>
                  <a:pt x="114642" y="186321"/>
                </a:lnTo>
                <a:lnTo>
                  <a:pt x="114642" y="257987"/>
                </a:lnTo>
                <a:lnTo>
                  <a:pt x="124206" y="257987"/>
                </a:lnTo>
                <a:lnTo>
                  <a:pt x="124206" y="186321"/>
                </a:lnTo>
                <a:close/>
              </a:path>
              <a:path w="281939" h="272414">
                <a:moveTo>
                  <a:pt x="143319" y="186321"/>
                </a:moveTo>
                <a:lnTo>
                  <a:pt x="133756" y="186321"/>
                </a:lnTo>
                <a:lnTo>
                  <a:pt x="133756" y="257987"/>
                </a:lnTo>
                <a:lnTo>
                  <a:pt x="143319" y="257987"/>
                </a:lnTo>
                <a:lnTo>
                  <a:pt x="143319" y="186321"/>
                </a:lnTo>
                <a:close/>
              </a:path>
              <a:path w="281939" h="272414">
                <a:moveTo>
                  <a:pt x="162433" y="186321"/>
                </a:moveTo>
                <a:lnTo>
                  <a:pt x="152869" y="186321"/>
                </a:lnTo>
                <a:lnTo>
                  <a:pt x="152869" y="257987"/>
                </a:lnTo>
                <a:lnTo>
                  <a:pt x="162433" y="257987"/>
                </a:lnTo>
                <a:lnTo>
                  <a:pt x="162433" y="186321"/>
                </a:lnTo>
                <a:close/>
              </a:path>
              <a:path w="281939" h="272414">
                <a:moveTo>
                  <a:pt x="181533" y="186321"/>
                </a:moveTo>
                <a:lnTo>
                  <a:pt x="171983" y="186321"/>
                </a:lnTo>
                <a:lnTo>
                  <a:pt x="171983" y="257987"/>
                </a:lnTo>
                <a:lnTo>
                  <a:pt x="181533" y="257987"/>
                </a:lnTo>
                <a:lnTo>
                  <a:pt x="181533" y="186321"/>
                </a:lnTo>
                <a:close/>
              </a:path>
              <a:path w="281939" h="272414">
                <a:moveTo>
                  <a:pt x="200647" y="186321"/>
                </a:moveTo>
                <a:lnTo>
                  <a:pt x="191084" y="186321"/>
                </a:lnTo>
                <a:lnTo>
                  <a:pt x="191084" y="257987"/>
                </a:lnTo>
                <a:lnTo>
                  <a:pt x="200647" y="257987"/>
                </a:lnTo>
                <a:lnTo>
                  <a:pt x="200647" y="186321"/>
                </a:lnTo>
                <a:close/>
              </a:path>
              <a:path w="281939" h="272414">
                <a:moveTo>
                  <a:pt x="219760" y="186321"/>
                </a:moveTo>
                <a:lnTo>
                  <a:pt x="210197" y="186321"/>
                </a:lnTo>
                <a:lnTo>
                  <a:pt x="210197" y="257987"/>
                </a:lnTo>
                <a:lnTo>
                  <a:pt x="219760" y="257987"/>
                </a:lnTo>
                <a:lnTo>
                  <a:pt x="219760" y="186321"/>
                </a:lnTo>
                <a:close/>
              </a:path>
              <a:path w="281939" h="272414">
                <a:moveTo>
                  <a:pt x="238874" y="186321"/>
                </a:moveTo>
                <a:lnTo>
                  <a:pt x="229311" y="186321"/>
                </a:lnTo>
                <a:lnTo>
                  <a:pt x="229311" y="257987"/>
                </a:lnTo>
                <a:lnTo>
                  <a:pt x="238874" y="257987"/>
                </a:lnTo>
                <a:lnTo>
                  <a:pt x="238874" y="186321"/>
                </a:lnTo>
                <a:close/>
              </a:path>
              <a:path w="281939" h="272414">
                <a:moveTo>
                  <a:pt x="257987" y="186321"/>
                </a:moveTo>
                <a:lnTo>
                  <a:pt x="248424" y="186321"/>
                </a:lnTo>
                <a:lnTo>
                  <a:pt x="248424" y="257987"/>
                </a:lnTo>
                <a:lnTo>
                  <a:pt x="257987" y="257987"/>
                </a:lnTo>
                <a:lnTo>
                  <a:pt x="257987" y="186321"/>
                </a:lnTo>
                <a:close/>
              </a:path>
              <a:path w="281939" h="272414">
                <a:moveTo>
                  <a:pt x="281863" y="186321"/>
                </a:moveTo>
                <a:lnTo>
                  <a:pt x="267538" y="186321"/>
                </a:lnTo>
                <a:lnTo>
                  <a:pt x="267538" y="257987"/>
                </a:lnTo>
                <a:lnTo>
                  <a:pt x="281863" y="257987"/>
                </a:lnTo>
                <a:lnTo>
                  <a:pt x="281863" y="186321"/>
                </a:lnTo>
                <a:close/>
              </a:path>
              <a:path w="281939" h="272414">
                <a:moveTo>
                  <a:pt x="138544" y="57327"/>
                </a:moveTo>
                <a:lnTo>
                  <a:pt x="128981" y="57327"/>
                </a:lnTo>
                <a:lnTo>
                  <a:pt x="128981" y="67437"/>
                </a:lnTo>
                <a:lnTo>
                  <a:pt x="124688" y="69392"/>
                </a:lnTo>
                <a:lnTo>
                  <a:pt x="119913" y="73583"/>
                </a:lnTo>
                <a:lnTo>
                  <a:pt x="119913" y="86436"/>
                </a:lnTo>
                <a:lnTo>
                  <a:pt x="122085" y="90233"/>
                </a:lnTo>
                <a:lnTo>
                  <a:pt x="125222" y="92697"/>
                </a:lnTo>
                <a:lnTo>
                  <a:pt x="41490" y="171996"/>
                </a:lnTo>
                <a:lnTo>
                  <a:pt x="48437" y="171996"/>
                </a:lnTo>
                <a:lnTo>
                  <a:pt x="129628" y="95097"/>
                </a:lnTo>
                <a:lnTo>
                  <a:pt x="140771" y="95097"/>
                </a:lnTo>
                <a:lnTo>
                  <a:pt x="141465" y="94767"/>
                </a:lnTo>
                <a:lnTo>
                  <a:pt x="148594" y="94767"/>
                </a:lnTo>
                <a:lnTo>
                  <a:pt x="145376" y="91859"/>
                </a:lnTo>
                <a:lnTo>
                  <a:pt x="147535" y="89484"/>
                </a:lnTo>
                <a:lnTo>
                  <a:pt x="148877" y="86436"/>
                </a:lnTo>
                <a:lnTo>
                  <a:pt x="148983" y="85991"/>
                </a:lnTo>
                <a:lnTo>
                  <a:pt x="132295" y="85991"/>
                </a:lnTo>
                <a:lnTo>
                  <a:pt x="130695" y="85293"/>
                </a:lnTo>
                <a:lnTo>
                  <a:pt x="129463" y="83870"/>
                </a:lnTo>
                <a:lnTo>
                  <a:pt x="129463" y="76809"/>
                </a:lnTo>
                <a:lnTo>
                  <a:pt x="133743" y="75755"/>
                </a:lnTo>
                <a:lnTo>
                  <a:pt x="136855" y="75209"/>
                </a:lnTo>
                <a:lnTo>
                  <a:pt x="138544" y="73228"/>
                </a:lnTo>
                <a:lnTo>
                  <a:pt x="138544" y="57327"/>
                </a:lnTo>
                <a:close/>
              </a:path>
              <a:path w="281939" h="272414">
                <a:moveTo>
                  <a:pt x="148594" y="94767"/>
                </a:moveTo>
                <a:lnTo>
                  <a:pt x="141465" y="94767"/>
                </a:lnTo>
                <a:lnTo>
                  <a:pt x="226898" y="171996"/>
                </a:lnTo>
                <a:lnTo>
                  <a:pt x="234022" y="171996"/>
                </a:lnTo>
                <a:lnTo>
                  <a:pt x="148594" y="94767"/>
                </a:lnTo>
                <a:close/>
              </a:path>
              <a:path w="281939" h="272414">
                <a:moveTo>
                  <a:pt x="140771" y="95097"/>
                </a:moveTo>
                <a:lnTo>
                  <a:pt x="129628" y="95097"/>
                </a:lnTo>
                <a:lnTo>
                  <a:pt x="131559" y="95783"/>
                </a:lnTo>
                <a:lnTo>
                  <a:pt x="133604" y="96151"/>
                </a:lnTo>
                <a:lnTo>
                  <a:pt x="137629" y="96151"/>
                </a:lnTo>
                <a:lnTo>
                  <a:pt x="139623" y="95643"/>
                </a:lnTo>
                <a:lnTo>
                  <a:pt x="140771" y="95097"/>
                </a:lnTo>
                <a:close/>
              </a:path>
              <a:path w="281939" h="272414">
                <a:moveTo>
                  <a:pt x="136232" y="83591"/>
                </a:moveTo>
                <a:lnTo>
                  <a:pt x="134810" y="83604"/>
                </a:lnTo>
                <a:lnTo>
                  <a:pt x="132295" y="85991"/>
                </a:lnTo>
                <a:lnTo>
                  <a:pt x="148983" y="85991"/>
                </a:lnTo>
                <a:lnTo>
                  <a:pt x="148983" y="85458"/>
                </a:lnTo>
                <a:lnTo>
                  <a:pt x="138303" y="85458"/>
                </a:lnTo>
                <a:lnTo>
                  <a:pt x="136232" y="83591"/>
                </a:lnTo>
                <a:close/>
              </a:path>
              <a:path w="281939" h="272414">
                <a:moveTo>
                  <a:pt x="146850" y="77139"/>
                </a:moveTo>
                <a:lnTo>
                  <a:pt x="141579" y="77139"/>
                </a:lnTo>
                <a:lnTo>
                  <a:pt x="139433" y="79286"/>
                </a:lnTo>
                <a:lnTo>
                  <a:pt x="139351" y="83870"/>
                </a:lnTo>
                <a:lnTo>
                  <a:pt x="138938" y="84772"/>
                </a:lnTo>
                <a:lnTo>
                  <a:pt x="138303" y="85458"/>
                </a:lnTo>
                <a:lnTo>
                  <a:pt x="148983" y="85458"/>
                </a:lnTo>
                <a:lnTo>
                  <a:pt x="148983" y="79286"/>
                </a:lnTo>
                <a:lnTo>
                  <a:pt x="146850" y="77139"/>
                </a:lnTo>
                <a:close/>
              </a:path>
              <a:path w="281939" h="272414">
                <a:moveTo>
                  <a:pt x="150533" y="23888"/>
                </a:moveTo>
                <a:lnTo>
                  <a:pt x="121932" y="23888"/>
                </a:lnTo>
                <a:lnTo>
                  <a:pt x="126669" y="57327"/>
                </a:lnTo>
                <a:lnTo>
                  <a:pt x="143840" y="57327"/>
                </a:lnTo>
                <a:lnTo>
                  <a:pt x="150533" y="23888"/>
                </a:lnTo>
                <a:close/>
              </a:path>
              <a:path w="281939" h="272414">
                <a:moveTo>
                  <a:pt x="133769" y="0"/>
                </a:moveTo>
                <a:lnTo>
                  <a:pt x="128981" y="0"/>
                </a:lnTo>
                <a:lnTo>
                  <a:pt x="128981" y="23888"/>
                </a:lnTo>
                <a:lnTo>
                  <a:pt x="133769" y="23888"/>
                </a:lnTo>
                <a:lnTo>
                  <a:pt x="133769" y="0"/>
                </a:lnTo>
                <a:close/>
              </a:path>
              <a:path w="281939" h="272414">
                <a:moveTo>
                  <a:pt x="143319" y="0"/>
                </a:moveTo>
                <a:lnTo>
                  <a:pt x="138544" y="0"/>
                </a:lnTo>
                <a:lnTo>
                  <a:pt x="138544" y="23888"/>
                </a:lnTo>
                <a:lnTo>
                  <a:pt x="143319" y="23888"/>
                </a:lnTo>
                <a:lnTo>
                  <a:pt x="143319" y="0"/>
                </a:lnTo>
                <a:close/>
              </a:path>
            </a:pathLst>
          </a:custGeom>
          <a:solidFill>
            <a:srgbClr val="565658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grpSp>
        <p:nvGrpSpPr>
          <p:cNvPr id="20" name="Grupa 19"/>
          <p:cNvGrpSpPr/>
          <p:nvPr/>
        </p:nvGrpSpPr>
        <p:grpSpPr>
          <a:xfrm>
            <a:off x="488086" y="5697439"/>
            <a:ext cx="311150" cy="227965"/>
            <a:chOff x="488086" y="5697439"/>
            <a:chExt cx="311150" cy="227965"/>
          </a:xfrm>
        </p:grpSpPr>
        <p:sp>
          <p:nvSpPr>
            <p:cNvPr id="13" name="object 13"/>
            <p:cNvSpPr/>
            <p:nvPr/>
          </p:nvSpPr>
          <p:spPr>
            <a:xfrm>
              <a:off x="488086" y="5697439"/>
              <a:ext cx="311150" cy="227965"/>
            </a:xfrm>
            <a:custGeom>
              <a:avLst/>
              <a:gdLst/>
              <a:ahLst/>
              <a:cxnLst/>
              <a:rect l="l" t="t" r="r" b="b"/>
              <a:pathLst>
                <a:path w="311150" h="227964">
                  <a:moveTo>
                    <a:pt x="26149" y="206921"/>
                  </a:moveTo>
                  <a:lnTo>
                    <a:pt x="15239" y="206921"/>
                  </a:lnTo>
                  <a:lnTo>
                    <a:pt x="21666" y="226187"/>
                  </a:lnTo>
                  <a:lnTo>
                    <a:pt x="23647" y="227609"/>
                  </a:lnTo>
                  <a:lnTo>
                    <a:pt x="286740" y="227609"/>
                  </a:lnTo>
                  <a:lnTo>
                    <a:pt x="288721" y="226187"/>
                  </a:lnTo>
                  <a:lnTo>
                    <a:pt x="291693" y="217258"/>
                  </a:lnTo>
                  <a:lnTo>
                    <a:pt x="29603" y="217258"/>
                  </a:lnTo>
                  <a:lnTo>
                    <a:pt x="26149" y="206921"/>
                  </a:lnTo>
                  <a:close/>
                </a:path>
                <a:path w="311150" h="227964">
                  <a:moveTo>
                    <a:pt x="295135" y="206921"/>
                  </a:moveTo>
                  <a:lnTo>
                    <a:pt x="284238" y="206921"/>
                  </a:lnTo>
                  <a:lnTo>
                    <a:pt x="280784" y="217258"/>
                  </a:lnTo>
                  <a:lnTo>
                    <a:pt x="291693" y="217258"/>
                  </a:lnTo>
                  <a:lnTo>
                    <a:pt x="295135" y="206921"/>
                  </a:lnTo>
                  <a:close/>
                </a:path>
                <a:path w="311150" h="227964">
                  <a:moveTo>
                    <a:pt x="308063" y="196570"/>
                  </a:moveTo>
                  <a:lnTo>
                    <a:pt x="2324" y="196570"/>
                  </a:lnTo>
                  <a:lnTo>
                    <a:pt x="0" y="198882"/>
                  </a:lnTo>
                  <a:lnTo>
                    <a:pt x="0" y="204597"/>
                  </a:lnTo>
                  <a:lnTo>
                    <a:pt x="2324" y="206921"/>
                  </a:lnTo>
                  <a:lnTo>
                    <a:pt x="308063" y="206921"/>
                  </a:lnTo>
                  <a:lnTo>
                    <a:pt x="310375" y="204597"/>
                  </a:lnTo>
                  <a:lnTo>
                    <a:pt x="310375" y="198882"/>
                  </a:lnTo>
                  <a:lnTo>
                    <a:pt x="308063" y="196570"/>
                  </a:lnTo>
                  <a:close/>
                </a:path>
                <a:path w="311150" h="227964">
                  <a:moveTo>
                    <a:pt x="282206" y="103454"/>
                  </a:moveTo>
                  <a:lnTo>
                    <a:pt x="152336" y="103454"/>
                  </a:lnTo>
                  <a:lnTo>
                    <a:pt x="150025" y="105778"/>
                  </a:lnTo>
                  <a:lnTo>
                    <a:pt x="150025" y="155181"/>
                  </a:lnTo>
                  <a:lnTo>
                    <a:pt x="2324" y="155181"/>
                  </a:lnTo>
                  <a:lnTo>
                    <a:pt x="12" y="157505"/>
                  </a:lnTo>
                  <a:lnTo>
                    <a:pt x="101" y="161467"/>
                  </a:lnTo>
                  <a:lnTo>
                    <a:pt x="11798" y="196570"/>
                  </a:lnTo>
                  <a:lnTo>
                    <a:pt x="22694" y="196570"/>
                  </a:lnTo>
                  <a:lnTo>
                    <a:pt x="12357" y="165531"/>
                  </a:lnTo>
                  <a:lnTo>
                    <a:pt x="308939" y="165531"/>
                  </a:lnTo>
                  <a:lnTo>
                    <a:pt x="311022" y="159283"/>
                  </a:lnTo>
                  <a:lnTo>
                    <a:pt x="309549" y="156362"/>
                  </a:lnTo>
                  <a:lnTo>
                    <a:pt x="306323" y="155282"/>
                  </a:lnTo>
                  <a:lnTo>
                    <a:pt x="305835" y="155194"/>
                  </a:lnTo>
                  <a:lnTo>
                    <a:pt x="160362" y="155194"/>
                  </a:lnTo>
                  <a:lnTo>
                    <a:pt x="160362" y="113804"/>
                  </a:lnTo>
                  <a:lnTo>
                    <a:pt x="181051" y="113804"/>
                  </a:lnTo>
                  <a:lnTo>
                    <a:pt x="284518" y="113792"/>
                  </a:lnTo>
                  <a:lnTo>
                    <a:pt x="284518" y="105778"/>
                  </a:lnTo>
                  <a:lnTo>
                    <a:pt x="282206" y="103454"/>
                  </a:lnTo>
                  <a:close/>
                </a:path>
                <a:path w="311150" h="227964">
                  <a:moveTo>
                    <a:pt x="308939" y="165531"/>
                  </a:moveTo>
                  <a:lnTo>
                    <a:pt x="298030" y="165531"/>
                  </a:lnTo>
                  <a:lnTo>
                    <a:pt x="287680" y="196570"/>
                  </a:lnTo>
                  <a:lnTo>
                    <a:pt x="298589" y="196570"/>
                  </a:lnTo>
                  <a:lnTo>
                    <a:pt x="308939" y="165531"/>
                  </a:lnTo>
                  <a:close/>
                </a:path>
                <a:path w="311150" h="227964">
                  <a:moveTo>
                    <a:pt x="181051" y="113804"/>
                  </a:moveTo>
                  <a:lnTo>
                    <a:pt x="170713" y="113804"/>
                  </a:lnTo>
                  <a:lnTo>
                    <a:pt x="170713" y="155194"/>
                  </a:lnTo>
                  <a:lnTo>
                    <a:pt x="243128" y="155194"/>
                  </a:lnTo>
                  <a:lnTo>
                    <a:pt x="181051" y="155181"/>
                  </a:lnTo>
                  <a:lnTo>
                    <a:pt x="181051" y="113804"/>
                  </a:lnTo>
                  <a:close/>
                </a:path>
                <a:path w="311150" h="227964">
                  <a:moveTo>
                    <a:pt x="263817" y="113804"/>
                  </a:moveTo>
                  <a:lnTo>
                    <a:pt x="253479" y="113804"/>
                  </a:lnTo>
                  <a:lnTo>
                    <a:pt x="253479" y="155194"/>
                  </a:lnTo>
                  <a:lnTo>
                    <a:pt x="263817" y="155194"/>
                  </a:lnTo>
                  <a:lnTo>
                    <a:pt x="263817" y="113804"/>
                  </a:lnTo>
                  <a:close/>
                </a:path>
                <a:path w="311150" h="227964">
                  <a:moveTo>
                    <a:pt x="284518" y="113804"/>
                  </a:moveTo>
                  <a:lnTo>
                    <a:pt x="274167" y="113804"/>
                  </a:lnTo>
                  <a:lnTo>
                    <a:pt x="274167" y="155194"/>
                  </a:lnTo>
                  <a:lnTo>
                    <a:pt x="305835" y="155194"/>
                  </a:lnTo>
                  <a:lnTo>
                    <a:pt x="284518" y="155181"/>
                  </a:lnTo>
                  <a:lnTo>
                    <a:pt x="284518" y="113804"/>
                  </a:lnTo>
                  <a:close/>
                </a:path>
                <a:path w="311150" h="227964">
                  <a:moveTo>
                    <a:pt x="127012" y="62077"/>
                  </a:moveTo>
                  <a:lnTo>
                    <a:pt x="38531" y="62077"/>
                  </a:lnTo>
                  <a:lnTo>
                    <a:pt x="36220" y="64389"/>
                  </a:lnTo>
                  <a:lnTo>
                    <a:pt x="36220" y="155181"/>
                  </a:lnTo>
                  <a:lnTo>
                    <a:pt x="46558" y="155181"/>
                  </a:lnTo>
                  <a:lnTo>
                    <a:pt x="46558" y="72415"/>
                  </a:lnTo>
                  <a:lnTo>
                    <a:pt x="129324" y="72415"/>
                  </a:lnTo>
                  <a:lnTo>
                    <a:pt x="129324" y="64389"/>
                  </a:lnTo>
                  <a:lnTo>
                    <a:pt x="127012" y="62077"/>
                  </a:lnTo>
                  <a:close/>
                </a:path>
                <a:path w="311150" h="227964">
                  <a:moveTo>
                    <a:pt x="129324" y="72415"/>
                  </a:moveTo>
                  <a:lnTo>
                    <a:pt x="118986" y="72415"/>
                  </a:lnTo>
                  <a:lnTo>
                    <a:pt x="118986" y="82765"/>
                  </a:lnTo>
                  <a:lnTo>
                    <a:pt x="69570" y="82765"/>
                  </a:lnTo>
                  <a:lnTo>
                    <a:pt x="67259" y="85077"/>
                  </a:lnTo>
                  <a:lnTo>
                    <a:pt x="67246" y="111493"/>
                  </a:lnTo>
                  <a:lnTo>
                    <a:pt x="69570" y="113804"/>
                  </a:lnTo>
                  <a:lnTo>
                    <a:pt x="118986" y="113804"/>
                  </a:lnTo>
                  <a:lnTo>
                    <a:pt x="118986" y="155181"/>
                  </a:lnTo>
                  <a:lnTo>
                    <a:pt x="129324" y="155181"/>
                  </a:lnTo>
                  <a:lnTo>
                    <a:pt x="129324" y="103454"/>
                  </a:lnTo>
                  <a:lnTo>
                    <a:pt x="77596" y="103454"/>
                  </a:lnTo>
                  <a:lnTo>
                    <a:pt x="77596" y="93103"/>
                  </a:lnTo>
                  <a:lnTo>
                    <a:pt x="129324" y="93103"/>
                  </a:lnTo>
                  <a:lnTo>
                    <a:pt x="129324" y="72415"/>
                  </a:lnTo>
                  <a:close/>
                </a:path>
                <a:path w="311150" h="227964">
                  <a:moveTo>
                    <a:pt x="201739" y="113792"/>
                  </a:moveTo>
                  <a:lnTo>
                    <a:pt x="191401" y="113792"/>
                  </a:lnTo>
                  <a:lnTo>
                    <a:pt x="191401" y="155181"/>
                  </a:lnTo>
                  <a:lnTo>
                    <a:pt x="201739" y="155181"/>
                  </a:lnTo>
                  <a:lnTo>
                    <a:pt x="201739" y="113792"/>
                  </a:lnTo>
                  <a:close/>
                </a:path>
                <a:path w="311150" h="227964">
                  <a:moveTo>
                    <a:pt x="222440" y="113792"/>
                  </a:moveTo>
                  <a:lnTo>
                    <a:pt x="212089" y="113792"/>
                  </a:lnTo>
                  <a:lnTo>
                    <a:pt x="212089" y="155181"/>
                  </a:lnTo>
                  <a:lnTo>
                    <a:pt x="222440" y="155181"/>
                  </a:lnTo>
                  <a:lnTo>
                    <a:pt x="222440" y="113792"/>
                  </a:lnTo>
                  <a:close/>
                </a:path>
                <a:path w="311150" h="227964">
                  <a:moveTo>
                    <a:pt x="284518" y="113792"/>
                  </a:moveTo>
                  <a:lnTo>
                    <a:pt x="232790" y="113792"/>
                  </a:lnTo>
                  <a:lnTo>
                    <a:pt x="232790" y="155181"/>
                  </a:lnTo>
                  <a:lnTo>
                    <a:pt x="243128" y="155181"/>
                  </a:lnTo>
                  <a:lnTo>
                    <a:pt x="243128" y="113804"/>
                  </a:lnTo>
                  <a:lnTo>
                    <a:pt x="284518" y="113804"/>
                  </a:lnTo>
                  <a:close/>
                </a:path>
                <a:path w="311150" h="227964">
                  <a:moveTo>
                    <a:pt x="129324" y="93103"/>
                  </a:moveTo>
                  <a:lnTo>
                    <a:pt x="118986" y="93103"/>
                  </a:lnTo>
                  <a:lnTo>
                    <a:pt x="118986" y="103454"/>
                  </a:lnTo>
                  <a:lnTo>
                    <a:pt x="129324" y="103454"/>
                  </a:lnTo>
                  <a:lnTo>
                    <a:pt x="129324" y="93103"/>
                  </a:lnTo>
                  <a:close/>
                </a:path>
                <a:path w="311150" h="227964">
                  <a:moveTo>
                    <a:pt x="240817" y="62077"/>
                  </a:moveTo>
                  <a:lnTo>
                    <a:pt x="162686" y="62077"/>
                  </a:lnTo>
                  <a:lnTo>
                    <a:pt x="160362" y="64389"/>
                  </a:lnTo>
                  <a:lnTo>
                    <a:pt x="160362" y="103454"/>
                  </a:lnTo>
                  <a:lnTo>
                    <a:pt x="170713" y="103454"/>
                  </a:lnTo>
                  <a:lnTo>
                    <a:pt x="170713" y="72415"/>
                  </a:lnTo>
                  <a:lnTo>
                    <a:pt x="243128" y="72415"/>
                  </a:lnTo>
                  <a:lnTo>
                    <a:pt x="243128" y="64389"/>
                  </a:lnTo>
                  <a:lnTo>
                    <a:pt x="240817" y="62077"/>
                  </a:lnTo>
                  <a:close/>
                </a:path>
                <a:path w="311150" h="227964">
                  <a:moveTo>
                    <a:pt x="243128" y="72415"/>
                  </a:moveTo>
                  <a:lnTo>
                    <a:pt x="232790" y="72415"/>
                  </a:lnTo>
                  <a:lnTo>
                    <a:pt x="232790" y="103454"/>
                  </a:lnTo>
                  <a:lnTo>
                    <a:pt x="243128" y="103454"/>
                  </a:lnTo>
                  <a:lnTo>
                    <a:pt x="243128" y="72415"/>
                  </a:lnTo>
                  <a:close/>
                </a:path>
                <a:path w="311150" h="227964">
                  <a:moveTo>
                    <a:pt x="77596" y="10350"/>
                  </a:moveTo>
                  <a:lnTo>
                    <a:pt x="33362" y="10350"/>
                  </a:lnTo>
                  <a:lnTo>
                    <a:pt x="31038" y="12661"/>
                  </a:lnTo>
                  <a:lnTo>
                    <a:pt x="31038" y="39065"/>
                  </a:lnTo>
                  <a:lnTo>
                    <a:pt x="33350" y="41376"/>
                  </a:lnTo>
                  <a:lnTo>
                    <a:pt x="36207" y="41389"/>
                  </a:lnTo>
                  <a:lnTo>
                    <a:pt x="67246" y="41389"/>
                  </a:lnTo>
                  <a:lnTo>
                    <a:pt x="67246" y="62077"/>
                  </a:lnTo>
                  <a:lnTo>
                    <a:pt x="77596" y="62077"/>
                  </a:lnTo>
                  <a:lnTo>
                    <a:pt x="77596" y="31038"/>
                  </a:lnTo>
                  <a:lnTo>
                    <a:pt x="41389" y="31038"/>
                  </a:lnTo>
                  <a:lnTo>
                    <a:pt x="41389" y="20688"/>
                  </a:lnTo>
                  <a:lnTo>
                    <a:pt x="77596" y="20688"/>
                  </a:lnTo>
                  <a:lnTo>
                    <a:pt x="77596" y="10350"/>
                  </a:lnTo>
                  <a:close/>
                </a:path>
                <a:path w="311150" h="227964">
                  <a:moveTo>
                    <a:pt x="132181" y="10350"/>
                  </a:moveTo>
                  <a:lnTo>
                    <a:pt x="87947" y="10350"/>
                  </a:lnTo>
                  <a:lnTo>
                    <a:pt x="87947" y="62077"/>
                  </a:lnTo>
                  <a:lnTo>
                    <a:pt x="98285" y="62077"/>
                  </a:lnTo>
                  <a:lnTo>
                    <a:pt x="98285" y="41389"/>
                  </a:lnTo>
                  <a:lnTo>
                    <a:pt x="132194" y="41376"/>
                  </a:lnTo>
                  <a:lnTo>
                    <a:pt x="134505" y="39065"/>
                  </a:lnTo>
                  <a:lnTo>
                    <a:pt x="134505" y="31038"/>
                  </a:lnTo>
                  <a:lnTo>
                    <a:pt x="98285" y="31038"/>
                  </a:lnTo>
                  <a:lnTo>
                    <a:pt x="98285" y="20688"/>
                  </a:lnTo>
                  <a:lnTo>
                    <a:pt x="134505" y="20688"/>
                  </a:lnTo>
                  <a:lnTo>
                    <a:pt x="134505" y="12661"/>
                  </a:lnTo>
                  <a:lnTo>
                    <a:pt x="132181" y="10350"/>
                  </a:lnTo>
                  <a:close/>
                </a:path>
                <a:path w="311150" h="227964">
                  <a:moveTo>
                    <a:pt x="189090" y="20688"/>
                  </a:moveTo>
                  <a:lnTo>
                    <a:pt x="124155" y="20688"/>
                  </a:lnTo>
                  <a:lnTo>
                    <a:pt x="124155" y="31038"/>
                  </a:lnTo>
                  <a:lnTo>
                    <a:pt x="181051" y="31038"/>
                  </a:lnTo>
                  <a:lnTo>
                    <a:pt x="181051" y="49415"/>
                  </a:lnTo>
                  <a:lnTo>
                    <a:pt x="183375" y="51727"/>
                  </a:lnTo>
                  <a:lnTo>
                    <a:pt x="189090" y="51727"/>
                  </a:lnTo>
                  <a:lnTo>
                    <a:pt x="191401" y="49415"/>
                  </a:lnTo>
                  <a:lnTo>
                    <a:pt x="191401" y="23012"/>
                  </a:lnTo>
                  <a:lnTo>
                    <a:pt x="189090" y="20688"/>
                  </a:lnTo>
                  <a:close/>
                </a:path>
                <a:path w="311150" h="227964">
                  <a:moveTo>
                    <a:pt x="77596" y="20688"/>
                  </a:moveTo>
                  <a:lnTo>
                    <a:pt x="67259" y="20688"/>
                  </a:lnTo>
                  <a:lnTo>
                    <a:pt x="67259" y="31038"/>
                  </a:lnTo>
                  <a:lnTo>
                    <a:pt x="77596" y="31038"/>
                  </a:lnTo>
                  <a:lnTo>
                    <a:pt x="77596" y="20688"/>
                  </a:lnTo>
                  <a:close/>
                </a:path>
                <a:path w="311150" h="227964">
                  <a:moveTo>
                    <a:pt x="95973" y="0"/>
                  </a:moveTo>
                  <a:lnTo>
                    <a:pt x="69570" y="0"/>
                  </a:lnTo>
                  <a:lnTo>
                    <a:pt x="67259" y="2311"/>
                  </a:lnTo>
                  <a:lnTo>
                    <a:pt x="67246" y="10350"/>
                  </a:lnTo>
                  <a:lnTo>
                    <a:pt x="98285" y="10350"/>
                  </a:lnTo>
                  <a:lnTo>
                    <a:pt x="98285" y="2311"/>
                  </a:lnTo>
                  <a:lnTo>
                    <a:pt x="95973" y="0"/>
                  </a:lnTo>
                  <a:close/>
                </a:path>
              </a:pathLst>
            </a:custGeom>
            <a:solidFill>
              <a:srgbClr val="565658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15" name="object 15"/>
            <p:cNvSpPr/>
            <p:nvPr/>
          </p:nvSpPr>
          <p:spPr>
            <a:xfrm>
              <a:off x="544992" y="5821590"/>
              <a:ext cx="20955" cy="10795"/>
            </a:xfrm>
            <a:custGeom>
              <a:avLst/>
              <a:gdLst/>
              <a:ahLst/>
              <a:cxnLst/>
              <a:rect l="l" t="t" r="r" b="b"/>
              <a:pathLst>
                <a:path w="20954" h="10795">
                  <a:moveTo>
                    <a:pt x="18376" y="0"/>
                  </a:moveTo>
                  <a:lnTo>
                    <a:pt x="2311" y="0"/>
                  </a:lnTo>
                  <a:lnTo>
                    <a:pt x="0" y="2311"/>
                  </a:lnTo>
                  <a:lnTo>
                    <a:pt x="0" y="8026"/>
                  </a:lnTo>
                  <a:lnTo>
                    <a:pt x="2311" y="10350"/>
                  </a:lnTo>
                  <a:lnTo>
                    <a:pt x="18376" y="10350"/>
                  </a:lnTo>
                  <a:lnTo>
                    <a:pt x="20688" y="8026"/>
                  </a:lnTo>
                  <a:lnTo>
                    <a:pt x="20688" y="2311"/>
                  </a:lnTo>
                  <a:lnTo>
                    <a:pt x="18376" y="0"/>
                  </a:lnTo>
                  <a:close/>
                </a:path>
              </a:pathLst>
            </a:custGeom>
            <a:solidFill>
              <a:srgbClr val="565658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14" name="object 14"/>
            <p:cNvSpPr/>
            <p:nvPr/>
          </p:nvSpPr>
          <p:spPr>
            <a:xfrm>
              <a:off x="576030" y="5821590"/>
              <a:ext cx="20955" cy="10795"/>
            </a:xfrm>
            <a:custGeom>
              <a:avLst/>
              <a:gdLst/>
              <a:ahLst/>
              <a:cxnLst/>
              <a:rect l="l" t="t" r="r" b="b"/>
              <a:pathLst>
                <a:path w="20954" h="10795">
                  <a:moveTo>
                    <a:pt x="18376" y="0"/>
                  </a:moveTo>
                  <a:lnTo>
                    <a:pt x="2311" y="0"/>
                  </a:lnTo>
                  <a:lnTo>
                    <a:pt x="0" y="2311"/>
                  </a:lnTo>
                  <a:lnTo>
                    <a:pt x="0" y="8026"/>
                  </a:lnTo>
                  <a:lnTo>
                    <a:pt x="2311" y="10350"/>
                  </a:lnTo>
                  <a:lnTo>
                    <a:pt x="18376" y="10350"/>
                  </a:lnTo>
                  <a:lnTo>
                    <a:pt x="20688" y="8026"/>
                  </a:lnTo>
                  <a:lnTo>
                    <a:pt x="20688" y="2311"/>
                  </a:lnTo>
                  <a:lnTo>
                    <a:pt x="18376" y="0"/>
                  </a:lnTo>
                  <a:close/>
                </a:path>
              </a:pathLst>
            </a:custGeom>
            <a:solidFill>
              <a:srgbClr val="565658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</p:grpSp>
      <p:sp>
        <p:nvSpPr>
          <p:cNvPr id="7" name="object 7"/>
          <p:cNvSpPr/>
          <p:nvPr/>
        </p:nvSpPr>
        <p:spPr>
          <a:xfrm>
            <a:off x="2091702" y="5720803"/>
            <a:ext cx="245101" cy="204241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grpSp>
        <p:nvGrpSpPr>
          <p:cNvPr id="21" name="Grupa 20"/>
          <p:cNvGrpSpPr/>
          <p:nvPr/>
        </p:nvGrpSpPr>
        <p:grpSpPr>
          <a:xfrm>
            <a:off x="1033344" y="5745607"/>
            <a:ext cx="291465" cy="179070"/>
            <a:chOff x="1033344" y="5745607"/>
            <a:chExt cx="291465" cy="179070"/>
          </a:xfrm>
        </p:grpSpPr>
        <p:sp>
          <p:nvSpPr>
            <p:cNvPr id="11" name="object 11"/>
            <p:cNvSpPr/>
            <p:nvPr/>
          </p:nvSpPr>
          <p:spPr>
            <a:xfrm>
              <a:off x="1033344" y="5745607"/>
              <a:ext cx="291465" cy="179070"/>
            </a:xfrm>
            <a:custGeom>
              <a:avLst/>
              <a:gdLst/>
              <a:ahLst/>
              <a:cxnLst/>
              <a:rect l="l" t="t" r="r" b="b"/>
              <a:pathLst>
                <a:path w="291465" h="179070">
                  <a:moveTo>
                    <a:pt x="182105" y="0"/>
                  </a:moveTo>
                  <a:lnTo>
                    <a:pt x="2171" y="0"/>
                  </a:lnTo>
                  <a:lnTo>
                    <a:pt x="0" y="2171"/>
                  </a:lnTo>
                  <a:lnTo>
                    <a:pt x="0" y="157873"/>
                  </a:lnTo>
                  <a:lnTo>
                    <a:pt x="2158" y="160032"/>
                  </a:lnTo>
                  <a:lnTo>
                    <a:pt x="19875" y="160032"/>
                  </a:lnTo>
                  <a:lnTo>
                    <a:pt x="23631" y="168898"/>
                  </a:lnTo>
                  <a:lnTo>
                    <a:pt x="30267" y="175412"/>
                  </a:lnTo>
                  <a:lnTo>
                    <a:pt x="38860" y="178963"/>
                  </a:lnTo>
                  <a:lnTo>
                    <a:pt x="48488" y="178942"/>
                  </a:lnTo>
                  <a:lnTo>
                    <a:pt x="56324" y="175858"/>
                  </a:lnTo>
                  <a:lnTo>
                    <a:pt x="62437" y="170499"/>
                  </a:lnTo>
                  <a:lnTo>
                    <a:pt x="62871" y="169735"/>
                  </a:lnTo>
                  <a:lnTo>
                    <a:pt x="35585" y="169722"/>
                  </a:lnTo>
                  <a:lnTo>
                    <a:pt x="29095" y="163220"/>
                  </a:lnTo>
                  <a:lnTo>
                    <a:pt x="29095" y="150342"/>
                  </a:lnTo>
                  <a:lnTo>
                    <a:pt x="9690" y="150342"/>
                  </a:lnTo>
                  <a:lnTo>
                    <a:pt x="9690" y="135788"/>
                  </a:lnTo>
                  <a:lnTo>
                    <a:pt x="22072" y="135788"/>
                  </a:lnTo>
                  <a:lnTo>
                    <a:pt x="24244" y="133616"/>
                  </a:lnTo>
                  <a:lnTo>
                    <a:pt x="24244" y="128257"/>
                  </a:lnTo>
                  <a:lnTo>
                    <a:pt x="22072" y="126085"/>
                  </a:lnTo>
                  <a:lnTo>
                    <a:pt x="9690" y="126085"/>
                  </a:lnTo>
                  <a:lnTo>
                    <a:pt x="9690" y="116395"/>
                  </a:lnTo>
                  <a:lnTo>
                    <a:pt x="290967" y="116395"/>
                  </a:lnTo>
                  <a:lnTo>
                    <a:pt x="290969" y="108864"/>
                  </a:lnTo>
                  <a:lnTo>
                    <a:pt x="288797" y="106692"/>
                  </a:lnTo>
                  <a:lnTo>
                    <a:pt x="9690" y="106692"/>
                  </a:lnTo>
                  <a:lnTo>
                    <a:pt x="9690" y="9702"/>
                  </a:lnTo>
                  <a:lnTo>
                    <a:pt x="184276" y="9702"/>
                  </a:lnTo>
                  <a:lnTo>
                    <a:pt x="184276" y="2171"/>
                  </a:lnTo>
                  <a:lnTo>
                    <a:pt x="182105" y="0"/>
                  </a:lnTo>
                  <a:close/>
                </a:path>
                <a:path w="291465" h="179070">
                  <a:moveTo>
                    <a:pt x="77584" y="155397"/>
                  </a:moveTo>
                  <a:lnTo>
                    <a:pt x="67881" y="155397"/>
                  </a:lnTo>
                  <a:lnTo>
                    <a:pt x="67998" y="157860"/>
                  </a:lnTo>
                  <a:lnTo>
                    <a:pt x="87350" y="178963"/>
                  </a:lnTo>
                  <a:lnTo>
                    <a:pt x="96977" y="178942"/>
                  </a:lnTo>
                  <a:lnTo>
                    <a:pt x="103677" y="176507"/>
                  </a:lnTo>
                  <a:lnTo>
                    <a:pt x="109275" y="172331"/>
                  </a:lnTo>
                  <a:lnTo>
                    <a:pt x="111212" y="169735"/>
                  </a:lnTo>
                  <a:lnTo>
                    <a:pt x="84086" y="169722"/>
                  </a:lnTo>
                  <a:lnTo>
                    <a:pt x="77584" y="163220"/>
                  </a:lnTo>
                  <a:lnTo>
                    <a:pt x="77584" y="155397"/>
                  </a:lnTo>
                  <a:close/>
                </a:path>
                <a:path w="291465" h="179070">
                  <a:moveTo>
                    <a:pt x="223075" y="160032"/>
                  </a:moveTo>
                  <a:lnTo>
                    <a:pt x="213867" y="160032"/>
                  </a:lnTo>
                  <a:lnTo>
                    <a:pt x="217617" y="168898"/>
                  </a:lnTo>
                  <a:lnTo>
                    <a:pt x="224248" y="175412"/>
                  </a:lnTo>
                  <a:lnTo>
                    <a:pt x="232840" y="178963"/>
                  </a:lnTo>
                  <a:lnTo>
                    <a:pt x="242468" y="178942"/>
                  </a:lnTo>
                  <a:lnTo>
                    <a:pt x="249168" y="176507"/>
                  </a:lnTo>
                  <a:lnTo>
                    <a:pt x="254766" y="172331"/>
                  </a:lnTo>
                  <a:lnTo>
                    <a:pt x="256703" y="169735"/>
                  </a:lnTo>
                  <a:lnTo>
                    <a:pt x="229565" y="169722"/>
                  </a:lnTo>
                  <a:lnTo>
                    <a:pt x="223075" y="163220"/>
                  </a:lnTo>
                  <a:lnTo>
                    <a:pt x="223075" y="160032"/>
                  </a:lnTo>
                  <a:close/>
                </a:path>
                <a:path w="291465" h="179070">
                  <a:moveTo>
                    <a:pt x="62790" y="140639"/>
                  </a:moveTo>
                  <a:lnTo>
                    <a:pt x="51676" y="140639"/>
                  </a:lnTo>
                  <a:lnTo>
                    <a:pt x="58191" y="147154"/>
                  </a:lnTo>
                  <a:lnTo>
                    <a:pt x="58191" y="163220"/>
                  </a:lnTo>
                  <a:lnTo>
                    <a:pt x="51676" y="169735"/>
                  </a:lnTo>
                  <a:lnTo>
                    <a:pt x="62878" y="169722"/>
                  </a:lnTo>
                  <a:lnTo>
                    <a:pt x="66424" y="163474"/>
                  </a:lnTo>
                  <a:lnTo>
                    <a:pt x="67881" y="155397"/>
                  </a:lnTo>
                  <a:lnTo>
                    <a:pt x="77584" y="155397"/>
                  </a:lnTo>
                  <a:lnTo>
                    <a:pt x="77584" y="154978"/>
                  </a:lnTo>
                  <a:lnTo>
                    <a:pt x="67881" y="154978"/>
                  </a:lnTo>
                  <a:lnTo>
                    <a:pt x="67868" y="153454"/>
                  </a:lnTo>
                  <a:lnTo>
                    <a:pt x="67716" y="151891"/>
                  </a:lnTo>
                  <a:lnTo>
                    <a:pt x="67398" y="150342"/>
                  </a:lnTo>
                  <a:lnTo>
                    <a:pt x="63642" y="141476"/>
                  </a:lnTo>
                  <a:lnTo>
                    <a:pt x="62790" y="140639"/>
                  </a:lnTo>
                  <a:close/>
                </a:path>
                <a:path w="291465" h="179070">
                  <a:moveTo>
                    <a:pt x="111281" y="140639"/>
                  </a:moveTo>
                  <a:lnTo>
                    <a:pt x="100164" y="140639"/>
                  </a:lnTo>
                  <a:lnTo>
                    <a:pt x="106679" y="147154"/>
                  </a:lnTo>
                  <a:lnTo>
                    <a:pt x="106679" y="163220"/>
                  </a:lnTo>
                  <a:lnTo>
                    <a:pt x="100164" y="169722"/>
                  </a:lnTo>
                  <a:lnTo>
                    <a:pt x="92138" y="169735"/>
                  </a:lnTo>
                  <a:lnTo>
                    <a:pt x="111221" y="169722"/>
                  </a:lnTo>
                  <a:lnTo>
                    <a:pt x="113452" y="166732"/>
                  </a:lnTo>
                  <a:lnTo>
                    <a:pt x="115887" y="160032"/>
                  </a:lnTo>
                  <a:lnTo>
                    <a:pt x="223075" y="160032"/>
                  </a:lnTo>
                  <a:lnTo>
                    <a:pt x="223075" y="150342"/>
                  </a:lnTo>
                  <a:lnTo>
                    <a:pt x="115887" y="150342"/>
                  </a:lnTo>
                  <a:lnTo>
                    <a:pt x="112133" y="141476"/>
                  </a:lnTo>
                  <a:lnTo>
                    <a:pt x="111281" y="140639"/>
                  </a:lnTo>
                  <a:close/>
                </a:path>
                <a:path w="291465" h="179070">
                  <a:moveTo>
                    <a:pt x="256770" y="140639"/>
                  </a:moveTo>
                  <a:lnTo>
                    <a:pt x="245656" y="140639"/>
                  </a:lnTo>
                  <a:lnTo>
                    <a:pt x="252171" y="147154"/>
                  </a:lnTo>
                  <a:lnTo>
                    <a:pt x="252158" y="163220"/>
                  </a:lnTo>
                  <a:lnTo>
                    <a:pt x="245656" y="169722"/>
                  </a:lnTo>
                  <a:lnTo>
                    <a:pt x="237616" y="169735"/>
                  </a:lnTo>
                  <a:lnTo>
                    <a:pt x="256712" y="169722"/>
                  </a:lnTo>
                  <a:lnTo>
                    <a:pt x="258943" y="166732"/>
                  </a:lnTo>
                  <a:lnTo>
                    <a:pt x="261378" y="160032"/>
                  </a:lnTo>
                  <a:lnTo>
                    <a:pt x="288785" y="160032"/>
                  </a:lnTo>
                  <a:lnTo>
                    <a:pt x="290956" y="157873"/>
                  </a:lnTo>
                  <a:lnTo>
                    <a:pt x="290958" y="150342"/>
                  </a:lnTo>
                  <a:lnTo>
                    <a:pt x="261378" y="150342"/>
                  </a:lnTo>
                  <a:lnTo>
                    <a:pt x="257622" y="141476"/>
                  </a:lnTo>
                  <a:lnTo>
                    <a:pt x="256770" y="140639"/>
                  </a:lnTo>
                  <a:close/>
                </a:path>
                <a:path w="291465" h="179070">
                  <a:moveTo>
                    <a:pt x="96913" y="131411"/>
                  </a:moveTo>
                  <a:lnTo>
                    <a:pt x="67881" y="154978"/>
                  </a:lnTo>
                  <a:lnTo>
                    <a:pt x="77584" y="154978"/>
                  </a:lnTo>
                  <a:lnTo>
                    <a:pt x="77584" y="147154"/>
                  </a:lnTo>
                  <a:lnTo>
                    <a:pt x="84099" y="140639"/>
                  </a:lnTo>
                  <a:lnTo>
                    <a:pt x="111281" y="140639"/>
                  </a:lnTo>
                  <a:lnTo>
                    <a:pt x="105502" y="134962"/>
                  </a:lnTo>
                  <a:lnTo>
                    <a:pt x="96913" y="131411"/>
                  </a:lnTo>
                  <a:close/>
                </a:path>
                <a:path w="291465" h="179070">
                  <a:moveTo>
                    <a:pt x="48414" y="131411"/>
                  </a:moveTo>
                  <a:lnTo>
                    <a:pt x="19875" y="150342"/>
                  </a:lnTo>
                  <a:lnTo>
                    <a:pt x="29095" y="150342"/>
                  </a:lnTo>
                  <a:lnTo>
                    <a:pt x="29095" y="147154"/>
                  </a:lnTo>
                  <a:lnTo>
                    <a:pt x="35610" y="140652"/>
                  </a:lnTo>
                  <a:lnTo>
                    <a:pt x="62790" y="140639"/>
                  </a:lnTo>
                  <a:lnTo>
                    <a:pt x="57007" y="134962"/>
                  </a:lnTo>
                  <a:lnTo>
                    <a:pt x="48414" y="131411"/>
                  </a:lnTo>
                  <a:close/>
                </a:path>
                <a:path w="291465" h="179070">
                  <a:moveTo>
                    <a:pt x="203669" y="116395"/>
                  </a:moveTo>
                  <a:lnTo>
                    <a:pt x="193967" y="116395"/>
                  </a:lnTo>
                  <a:lnTo>
                    <a:pt x="193967" y="150342"/>
                  </a:lnTo>
                  <a:lnTo>
                    <a:pt x="203669" y="150342"/>
                  </a:lnTo>
                  <a:lnTo>
                    <a:pt x="203669" y="116395"/>
                  </a:lnTo>
                  <a:close/>
                </a:path>
                <a:path w="291465" h="179070">
                  <a:moveTo>
                    <a:pt x="242394" y="131411"/>
                  </a:moveTo>
                  <a:lnTo>
                    <a:pt x="213855" y="150342"/>
                  </a:lnTo>
                  <a:lnTo>
                    <a:pt x="223075" y="150342"/>
                  </a:lnTo>
                  <a:lnTo>
                    <a:pt x="223075" y="147154"/>
                  </a:lnTo>
                  <a:lnTo>
                    <a:pt x="229577" y="140639"/>
                  </a:lnTo>
                  <a:lnTo>
                    <a:pt x="256770" y="140639"/>
                  </a:lnTo>
                  <a:lnTo>
                    <a:pt x="250986" y="134962"/>
                  </a:lnTo>
                  <a:lnTo>
                    <a:pt x="242394" y="131411"/>
                  </a:lnTo>
                  <a:close/>
                </a:path>
                <a:path w="291465" h="179070">
                  <a:moveTo>
                    <a:pt x="290967" y="116395"/>
                  </a:moveTo>
                  <a:lnTo>
                    <a:pt x="281266" y="116395"/>
                  </a:lnTo>
                  <a:lnTo>
                    <a:pt x="281266" y="126085"/>
                  </a:lnTo>
                  <a:lnTo>
                    <a:pt x="268884" y="126085"/>
                  </a:lnTo>
                  <a:lnTo>
                    <a:pt x="266712" y="128257"/>
                  </a:lnTo>
                  <a:lnTo>
                    <a:pt x="266712" y="133616"/>
                  </a:lnTo>
                  <a:lnTo>
                    <a:pt x="268884" y="135788"/>
                  </a:lnTo>
                  <a:lnTo>
                    <a:pt x="281266" y="135788"/>
                  </a:lnTo>
                  <a:lnTo>
                    <a:pt x="281266" y="150342"/>
                  </a:lnTo>
                  <a:lnTo>
                    <a:pt x="290958" y="150342"/>
                  </a:lnTo>
                  <a:lnTo>
                    <a:pt x="290967" y="116395"/>
                  </a:lnTo>
                  <a:close/>
                </a:path>
                <a:path w="291465" h="179070">
                  <a:moveTo>
                    <a:pt x="184276" y="9702"/>
                  </a:moveTo>
                  <a:lnTo>
                    <a:pt x="174574" y="9702"/>
                  </a:lnTo>
                  <a:lnTo>
                    <a:pt x="174574" y="106692"/>
                  </a:lnTo>
                  <a:lnTo>
                    <a:pt x="184276" y="106692"/>
                  </a:lnTo>
                  <a:lnTo>
                    <a:pt x="184276" y="9702"/>
                  </a:lnTo>
                  <a:close/>
                </a:path>
                <a:path w="291465" h="179070">
                  <a:moveTo>
                    <a:pt x="197713" y="4279"/>
                  </a:moveTo>
                  <a:lnTo>
                    <a:pt x="194995" y="5702"/>
                  </a:lnTo>
                  <a:lnTo>
                    <a:pt x="194043" y="8724"/>
                  </a:lnTo>
                  <a:lnTo>
                    <a:pt x="193967" y="106692"/>
                  </a:lnTo>
                  <a:lnTo>
                    <a:pt x="203669" y="106692"/>
                  </a:lnTo>
                  <a:lnTo>
                    <a:pt x="203669" y="38798"/>
                  </a:lnTo>
                  <a:lnTo>
                    <a:pt x="281266" y="38798"/>
                  </a:lnTo>
                  <a:lnTo>
                    <a:pt x="278790" y="29819"/>
                  </a:lnTo>
                  <a:lnTo>
                    <a:pt x="278561" y="29667"/>
                  </a:lnTo>
                  <a:lnTo>
                    <a:pt x="278320" y="29540"/>
                  </a:lnTo>
                  <a:lnTo>
                    <a:pt x="277990" y="29400"/>
                  </a:lnTo>
                  <a:lnTo>
                    <a:pt x="277126" y="29095"/>
                  </a:lnTo>
                  <a:lnTo>
                    <a:pt x="203669" y="29095"/>
                  </a:lnTo>
                  <a:lnTo>
                    <a:pt x="203669" y="16294"/>
                  </a:lnTo>
                  <a:lnTo>
                    <a:pt x="236160" y="16294"/>
                  </a:lnTo>
                  <a:lnTo>
                    <a:pt x="197713" y="4279"/>
                  </a:lnTo>
                  <a:close/>
                </a:path>
                <a:path w="291465" h="179070">
                  <a:moveTo>
                    <a:pt x="281266" y="38798"/>
                  </a:moveTo>
                  <a:lnTo>
                    <a:pt x="271564" y="38798"/>
                  </a:lnTo>
                  <a:lnTo>
                    <a:pt x="271564" y="48501"/>
                  </a:lnTo>
                  <a:lnTo>
                    <a:pt x="215544" y="48501"/>
                  </a:lnTo>
                  <a:lnTo>
                    <a:pt x="213372" y="50660"/>
                  </a:lnTo>
                  <a:lnTo>
                    <a:pt x="213372" y="85128"/>
                  </a:lnTo>
                  <a:lnTo>
                    <a:pt x="215544" y="87299"/>
                  </a:lnTo>
                  <a:lnTo>
                    <a:pt x="271564" y="87299"/>
                  </a:lnTo>
                  <a:lnTo>
                    <a:pt x="271564" y="106692"/>
                  </a:lnTo>
                  <a:lnTo>
                    <a:pt x="281266" y="106692"/>
                  </a:lnTo>
                  <a:lnTo>
                    <a:pt x="281266" y="77596"/>
                  </a:lnTo>
                  <a:lnTo>
                    <a:pt x="223075" y="77596"/>
                  </a:lnTo>
                  <a:lnTo>
                    <a:pt x="223075" y="58204"/>
                  </a:lnTo>
                  <a:lnTo>
                    <a:pt x="281266" y="58204"/>
                  </a:lnTo>
                  <a:lnTo>
                    <a:pt x="281266" y="38798"/>
                  </a:lnTo>
                  <a:close/>
                </a:path>
                <a:path w="291465" h="179070">
                  <a:moveTo>
                    <a:pt x="281266" y="58204"/>
                  </a:moveTo>
                  <a:lnTo>
                    <a:pt x="271564" y="58204"/>
                  </a:lnTo>
                  <a:lnTo>
                    <a:pt x="271564" y="77596"/>
                  </a:lnTo>
                  <a:lnTo>
                    <a:pt x="281266" y="77596"/>
                  </a:lnTo>
                  <a:lnTo>
                    <a:pt x="281266" y="58204"/>
                  </a:lnTo>
                  <a:close/>
                </a:path>
                <a:path w="291465" h="179070">
                  <a:moveTo>
                    <a:pt x="236160" y="16294"/>
                  </a:moveTo>
                  <a:lnTo>
                    <a:pt x="203669" y="16294"/>
                  </a:lnTo>
                  <a:lnTo>
                    <a:pt x="244640" y="29095"/>
                  </a:lnTo>
                  <a:lnTo>
                    <a:pt x="277126" y="29095"/>
                  </a:lnTo>
                  <a:lnTo>
                    <a:pt x="236160" y="16294"/>
                  </a:lnTo>
                  <a:close/>
                </a:path>
              </a:pathLst>
            </a:custGeom>
            <a:solidFill>
              <a:srgbClr val="565658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12" name="object 12"/>
            <p:cNvSpPr/>
            <p:nvPr/>
          </p:nvSpPr>
          <p:spPr>
            <a:xfrm>
              <a:off x="1062437" y="5765008"/>
              <a:ext cx="126090" cy="77597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9" name="object 9"/>
            <p:cNvSpPr/>
            <p:nvPr/>
          </p:nvSpPr>
          <p:spPr>
            <a:xfrm>
              <a:off x="1067280" y="5891095"/>
              <a:ext cx="19685" cy="19685"/>
            </a:xfrm>
            <a:custGeom>
              <a:avLst/>
              <a:gdLst/>
              <a:ahLst/>
              <a:cxnLst/>
              <a:rect l="l" t="t" r="r" b="b"/>
              <a:pathLst>
                <a:path w="19684" h="19685">
                  <a:moveTo>
                    <a:pt x="15062" y="0"/>
                  </a:moveTo>
                  <a:lnTo>
                    <a:pt x="4343" y="0"/>
                  </a:lnTo>
                  <a:lnTo>
                    <a:pt x="0" y="4343"/>
                  </a:lnTo>
                  <a:lnTo>
                    <a:pt x="0" y="15049"/>
                  </a:lnTo>
                  <a:lnTo>
                    <a:pt x="4343" y="19392"/>
                  </a:lnTo>
                  <a:lnTo>
                    <a:pt x="15062" y="19392"/>
                  </a:lnTo>
                  <a:lnTo>
                    <a:pt x="19405" y="15049"/>
                  </a:lnTo>
                  <a:lnTo>
                    <a:pt x="19405" y="4343"/>
                  </a:lnTo>
                  <a:lnTo>
                    <a:pt x="15062" y="0"/>
                  </a:lnTo>
                  <a:close/>
                </a:path>
              </a:pathLst>
            </a:custGeom>
            <a:solidFill>
              <a:srgbClr val="565658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10" name="object 10"/>
            <p:cNvSpPr/>
            <p:nvPr/>
          </p:nvSpPr>
          <p:spPr>
            <a:xfrm>
              <a:off x="1115775" y="5891095"/>
              <a:ext cx="19685" cy="19685"/>
            </a:xfrm>
            <a:custGeom>
              <a:avLst/>
              <a:gdLst/>
              <a:ahLst/>
              <a:cxnLst/>
              <a:rect l="l" t="t" r="r" b="b"/>
              <a:pathLst>
                <a:path w="19684" h="19685">
                  <a:moveTo>
                    <a:pt x="15062" y="0"/>
                  </a:moveTo>
                  <a:lnTo>
                    <a:pt x="4343" y="0"/>
                  </a:lnTo>
                  <a:lnTo>
                    <a:pt x="0" y="4343"/>
                  </a:lnTo>
                  <a:lnTo>
                    <a:pt x="0" y="15049"/>
                  </a:lnTo>
                  <a:lnTo>
                    <a:pt x="4343" y="19392"/>
                  </a:lnTo>
                  <a:lnTo>
                    <a:pt x="15062" y="19392"/>
                  </a:lnTo>
                  <a:lnTo>
                    <a:pt x="19405" y="15049"/>
                  </a:lnTo>
                  <a:lnTo>
                    <a:pt x="19405" y="4343"/>
                  </a:lnTo>
                  <a:lnTo>
                    <a:pt x="15062" y="0"/>
                  </a:lnTo>
                  <a:close/>
                </a:path>
              </a:pathLst>
            </a:custGeom>
            <a:solidFill>
              <a:srgbClr val="565658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8" name="object 8"/>
            <p:cNvSpPr/>
            <p:nvPr/>
          </p:nvSpPr>
          <p:spPr>
            <a:xfrm>
              <a:off x="1261259" y="5891095"/>
              <a:ext cx="19685" cy="19685"/>
            </a:xfrm>
            <a:custGeom>
              <a:avLst/>
              <a:gdLst/>
              <a:ahLst/>
              <a:cxnLst/>
              <a:rect l="l" t="t" r="r" b="b"/>
              <a:pathLst>
                <a:path w="19684" h="19685">
                  <a:moveTo>
                    <a:pt x="15062" y="0"/>
                  </a:moveTo>
                  <a:lnTo>
                    <a:pt x="4343" y="0"/>
                  </a:lnTo>
                  <a:lnTo>
                    <a:pt x="0" y="4343"/>
                  </a:lnTo>
                  <a:lnTo>
                    <a:pt x="0" y="15049"/>
                  </a:lnTo>
                  <a:lnTo>
                    <a:pt x="4343" y="19392"/>
                  </a:lnTo>
                  <a:lnTo>
                    <a:pt x="15062" y="19392"/>
                  </a:lnTo>
                  <a:lnTo>
                    <a:pt x="19405" y="15049"/>
                  </a:lnTo>
                  <a:lnTo>
                    <a:pt x="19405" y="4343"/>
                  </a:lnTo>
                  <a:lnTo>
                    <a:pt x="15062" y="0"/>
                  </a:lnTo>
                  <a:close/>
                </a:path>
              </a:pathLst>
            </a:custGeom>
            <a:solidFill>
              <a:srgbClr val="565658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</p:grpSp>
      <p:pic>
        <p:nvPicPr>
          <p:cNvPr id="24" name="Obraz 76" descr="strzalka-2.png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6958" y="6829425"/>
            <a:ext cx="253916" cy="3515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821669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0556" name="think-cell Slide" r:id="rId4" imgW="395" imgH="394" progId="TCLayout.ActiveDocument.1">
                  <p:embed/>
                </p:oleObj>
              </mc:Choice>
              <mc:Fallback>
                <p:oleObj name="think-cell Slide" r:id="rId4" imgW="395" imgH="394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6" name="Obraz 69" descr="strzalka.png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52712" y="115084"/>
            <a:ext cx="540000" cy="727158"/>
          </a:xfrm>
          <a:prstGeom prst="rect">
            <a:avLst/>
          </a:prstGeom>
        </p:spPr>
      </p:pic>
      <p:sp>
        <p:nvSpPr>
          <p:cNvPr id="15" name="object 59"/>
          <p:cNvSpPr txBox="1"/>
          <p:nvPr/>
        </p:nvSpPr>
        <p:spPr>
          <a:xfrm>
            <a:off x="446514" y="272118"/>
            <a:ext cx="8250093" cy="28982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l" rtl="0">
              <a:spcBef>
                <a:spcPts val="100"/>
              </a:spcBef>
            </a:pPr>
            <a:r>
              <a:rPr lang="en" b="0" i="0" u="none" baseline="0">
                <a:solidFill>
                  <a:srgbClr val="074F9F"/>
                </a:solidFill>
                <a:latin typeface="Myriad Pro"/>
                <a:ea typeface="Myriad Pro"/>
                <a:cs typeface="Myriad Pro"/>
              </a:rPr>
              <a:t>PKP CARGO Group’s freight turnover in 2020-2021</a:t>
            </a:r>
            <a:endParaRPr dirty="0">
              <a:solidFill>
                <a:srgbClr val="074F9F"/>
              </a:solidFill>
              <a:latin typeface="Myriad Pro"/>
              <a:cs typeface="Myriad Pro"/>
            </a:endParaRPr>
          </a:p>
        </p:txBody>
      </p:sp>
      <p:graphicFrame>
        <p:nvGraphicFramePr>
          <p:cNvPr id="12" name="Tabela 11">
            <a:extLst>
              <a:ext uri="{FF2B5EF4-FFF2-40B4-BE49-F238E27FC236}">
                <a16:creationId xmlns="" xmlns:a16="http://schemas.microsoft.com/office/drawing/2014/main" id="{D53AA13A-A179-F947-993B-2FDD5D19E74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63381751"/>
              </p:ext>
            </p:extLst>
          </p:nvPr>
        </p:nvGraphicFramePr>
        <p:xfrm>
          <a:off x="403462" y="648803"/>
          <a:ext cx="9819250" cy="2991015"/>
        </p:xfrm>
        <a:graphic>
          <a:graphicData uri="http://schemas.openxmlformats.org/drawingml/2006/table">
            <a:tbl>
              <a:tblPr firstRow="1" bandRow="1">
                <a:tableStyleId>{69012ECD-51FC-41F1-AA8D-1B2483CD663E}</a:tableStyleId>
              </a:tblPr>
              <a:tblGrid>
                <a:gridCol w="1827250">
                  <a:extLst>
                    <a:ext uri="{9D8B030D-6E8A-4147-A177-3AD203B41FA5}">
                      <a16:colId xmlns="" xmlns:a16="http://schemas.microsoft.com/office/drawing/2014/main" val="2817067321"/>
                    </a:ext>
                  </a:extLst>
                </a:gridCol>
                <a:gridCol w="1332000">
                  <a:extLst>
                    <a:ext uri="{9D8B030D-6E8A-4147-A177-3AD203B41FA5}">
                      <a16:colId xmlns="" xmlns:a16="http://schemas.microsoft.com/office/drawing/2014/main" val="115760123"/>
                    </a:ext>
                  </a:extLst>
                </a:gridCol>
                <a:gridCol w="1332000">
                  <a:extLst>
                    <a:ext uri="{9D8B030D-6E8A-4147-A177-3AD203B41FA5}">
                      <a16:colId xmlns="" xmlns:a16="http://schemas.microsoft.com/office/drawing/2014/main" val="2862519763"/>
                    </a:ext>
                  </a:extLst>
                </a:gridCol>
                <a:gridCol w="1332000">
                  <a:extLst>
                    <a:ext uri="{9D8B030D-6E8A-4147-A177-3AD203B41FA5}">
                      <a16:colId xmlns="" xmlns:a16="http://schemas.microsoft.com/office/drawing/2014/main" val="1532192963"/>
                    </a:ext>
                  </a:extLst>
                </a:gridCol>
                <a:gridCol w="1332000">
                  <a:extLst>
                    <a:ext uri="{9D8B030D-6E8A-4147-A177-3AD203B41FA5}">
                      <a16:colId xmlns="" xmlns:a16="http://schemas.microsoft.com/office/drawing/2014/main" val="1615670971"/>
                    </a:ext>
                  </a:extLst>
                </a:gridCol>
                <a:gridCol w="1332000">
                  <a:extLst>
                    <a:ext uri="{9D8B030D-6E8A-4147-A177-3AD203B41FA5}">
                      <a16:colId xmlns="" xmlns:a16="http://schemas.microsoft.com/office/drawing/2014/main" val="1906580039"/>
                    </a:ext>
                  </a:extLst>
                </a:gridCol>
                <a:gridCol w="1332000">
                  <a:extLst>
                    <a:ext uri="{9D8B030D-6E8A-4147-A177-3AD203B41FA5}">
                      <a16:colId xmlns="" xmlns:a16="http://schemas.microsoft.com/office/drawing/2014/main" val="592751642"/>
                    </a:ext>
                  </a:extLst>
                </a:gridCol>
              </a:tblGrid>
              <a:tr h="319888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" sz="1200" b="1" i="0" u="none" baseline="0">
                          <a:effectLst/>
                        </a:rPr>
                        <a:t>FREIGHT TURNOVER </a:t>
                      </a:r>
                      <a:r>
                        <a:rPr lang="en" sz="1200">
                          <a:effectLst/>
                        </a:rPr>
                        <a:t/>
                      </a:r>
                      <a:br>
                        <a:rPr lang="en" sz="1200">
                          <a:effectLst/>
                        </a:rPr>
                      </a:br>
                      <a:r>
                        <a:rPr lang="en" sz="1200" b="1" i="0" u="none" baseline="0">
                          <a:effectLst/>
                        </a:rPr>
                        <a:t>[million tkm]</a:t>
                      </a:r>
                      <a:endParaRPr lang="en" sz="1200" b="1" i="1" dirty="0">
                        <a:solidFill>
                          <a:srgbClr val="555454"/>
                        </a:solidFill>
                        <a:effectLst/>
                        <a:latin typeface="Myriad Pro" panose="020B0503030403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" sz="1200" b="1" i="0" u="none" baseline="0">
                          <a:effectLst/>
                        </a:rPr>
                        <a:t>2021</a:t>
                      </a:r>
                      <a:endParaRPr lang="en" sz="1200" b="1" i="1" dirty="0">
                        <a:solidFill>
                          <a:srgbClr val="555555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" sz="1200" b="1" i="0" u="none" baseline="0">
                          <a:effectLst/>
                        </a:rPr>
                        <a:t>2020 </a:t>
                      </a:r>
                      <a:endParaRPr lang="en" sz="1200" b="1" i="1" dirty="0">
                        <a:solidFill>
                          <a:srgbClr val="555555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" sz="1200" b="1" i="0" u="none" baseline="0">
                          <a:effectLst/>
                        </a:rPr>
                        <a:t>Change</a:t>
                      </a:r>
                      <a:endParaRPr lang="en" sz="1200" b="1" i="1" dirty="0">
                        <a:solidFill>
                          <a:srgbClr val="555555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" sz="1200" b="1" i="0" u="none" baseline="0" dirty="0">
                          <a:effectLst/>
                        </a:rPr>
                        <a:t>% </a:t>
                      </a:r>
                      <a:r>
                        <a:rPr lang="pl-PL" sz="1200" b="1" i="0" u="none" baseline="0" dirty="0">
                          <a:effectLst/>
                        </a:rPr>
                        <a:t>C</a:t>
                      </a:r>
                      <a:r>
                        <a:rPr lang="en" sz="1200" b="1" i="0" u="none" baseline="0" dirty="0">
                          <a:effectLst/>
                        </a:rPr>
                        <a:t>hange</a:t>
                      </a:r>
                      <a:endParaRPr lang="en" sz="1200" b="1" i="1" dirty="0">
                        <a:solidFill>
                          <a:srgbClr val="555555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" sz="1200" b="1" i="0" u="none" baseline="0">
                          <a:effectLst/>
                        </a:rPr>
                        <a:t>Share in 2021</a:t>
                      </a:r>
                      <a:endParaRPr lang="en" sz="1200" b="1" i="1" dirty="0">
                        <a:solidFill>
                          <a:srgbClr val="555555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" sz="1200" b="1" i="0" u="none" baseline="0">
                          <a:effectLst/>
                        </a:rPr>
                        <a:t>Share in 2020</a:t>
                      </a:r>
                      <a:endParaRPr lang="en" sz="1200" b="1" i="1" dirty="0">
                        <a:solidFill>
                          <a:srgbClr val="555555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790322282"/>
                  </a:ext>
                </a:extLst>
              </a:tr>
              <a:tr h="270675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" sz="1050" b="0" i="0" u="none" baseline="0">
                          <a:effectLst/>
                        </a:rPr>
                        <a:t>Solid fuels, including:</a:t>
                      </a:r>
                      <a:endParaRPr lang="en" sz="1050" i="1" dirty="0">
                        <a:solidFill>
                          <a:srgbClr val="555454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 rtl="0"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n" sz="1050" b="0" i="0" u="none" baseline="0" dirty="0">
                          <a:effectLst/>
                        </a:rPr>
                        <a:t>9,583</a:t>
                      </a:r>
                      <a:endParaRPr lang="en" sz="10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r" rtl="0"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n" sz="1050" b="0" i="0" u="none" baseline="0">
                          <a:effectLst/>
                        </a:rPr>
                        <a:t>8,621</a:t>
                      </a:r>
                      <a:endParaRPr lang="en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r" rtl="0"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n" sz="1050" b="0" i="0" u="none" baseline="0">
                          <a:effectLst/>
                        </a:rPr>
                        <a:t>962</a:t>
                      </a:r>
                      <a:endParaRPr lang="en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r" rtl="0"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n" sz="1050" b="0" i="0" u="none" baseline="0">
                          <a:effectLst/>
                        </a:rPr>
                        <a:t>11.2%</a:t>
                      </a:r>
                      <a:endParaRPr lang="en" sz="10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r" rtl="0"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n" sz="1050" b="0" i="0" u="none" baseline="0">
                          <a:effectLst/>
                        </a:rPr>
                        <a:t>37%</a:t>
                      </a:r>
                      <a:endParaRPr lang="en" sz="10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r" rtl="0"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n" sz="1050" b="0" i="0" u="none" baseline="0">
                          <a:effectLst/>
                        </a:rPr>
                        <a:t>36%</a:t>
                      </a:r>
                      <a:endParaRPr lang="en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="" xmlns:a16="http://schemas.microsoft.com/office/drawing/2014/main" val="3684107346"/>
                  </a:ext>
                </a:extLst>
              </a:tr>
              <a:tr h="172247"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" sz="1050" b="0" i="1" u="none" strike="noStrike" kern="0" cap="none" spc="0" normalizeH="0" baseline="0">
                          <a:ln>
                            <a:noFill/>
                          </a:ln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uLnTx/>
                          <a:uFillTx/>
                        </a:rPr>
                        <a:t>hard coal</a:t>
                      </a:r>
                      <a:endParaRPr kumimoji="0" lang="en" sz="1050" b="0" i="1" u="none" strike="noStrike" kern="0" cap="none" spc="0" normalizeH="0" baseline="0" noProof="0" dirty="0">
                        <a:ln>
                          <a:noFill/>
                        </a:ln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 rtl="0"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n" sz="1050" b="0" i="1" u="none" baseline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</a:rPr>
                        <a:t>7,848</a:t>
                      </a:r>
                      <a:endParaRPr lang="en" sz="1050" i="1" dirty="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r" rtl="0"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n" sz="1050" b="0" i="1" u="none" baseline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</a:rPr>
                        <a:t>7,112</a:t>
                      </a:r>
                      <a:endParaRPr lang="en" sz="1050" i="1" dirty="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r" rtl="0"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n" sz="1050" b="0" i="1" u="none" baseline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</a:rPr>
                        <a:t>736</a:t>
                      </a:r>
                      <a:endParaRPr lang="en" sz="1050" i="1" dirty="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r" rtl="0"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n" sz="1050" b="0" i="1" u="none" baseline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</a:rPr>
                        <a:t>10.3%</a:t>
                      </a:r>
                      <a:endParaRPr lang="en" sz="1050" i="1" dirty="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r" rtl="0"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n" sz="1050" b="0" i="1" u="none" baseline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</a:rPr>
                        <a:t>31%</a:t>
                      </a:r>
                      <a:endParaRPr lang="en" sz="1050" i="1" dirty="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r" rtl="0"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n" sz="1050" b="0" i="1" u="none" baseline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</a:rPr>
                        <a:t>30%</a:t>
                      </a:r>
                      <a:endParaRPr lang="en" sz="1050" i="1" dirty="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="" xmlns:a16="http://schemas.microsoft.com/office/drawing/2014/main" val="3704092277"/>
                  </a:ext>
                </a:extLst>
              </a:tr>
              <a:tr h="172247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" sz="1050" b="0" i="0" u="none" baseline="0" dirty="0">
                          <a:effectLst/>
                        </a:rPr>
                        <a:t>Aggregates </a:t>
                      </a:r>
                      <a:r>
                        <a:rPr lang="pl-PL" sz="1050" b="0" i="0" u="none" baseline="0" dirty="0">
                          <a:effectLst/>
                        </a:rPr>
                        <a:t>&amp;</a:t>
                      </a:r>
                      <a:r>
                        <a:rPr lang="en" sz="1050" b="0" i="0" u="none" baseline="0" dirty="0">
                          <a:effectLst/>
                        </a:rPr>
                        <a:t> constr</a:t>
                      </a:r>
                      <a:r>
                        <a:rPr lang="pl-PL" sz="1050" b="0" i="0" u="none" baseline="0" dirty="0">
                          <a:effectLst/>
                        </a:rPr>
                        <a:t>.</a:t>
                      </a:r>
                      <a:r>
                        <a:rPr lang="en" sz="1050" b="0" i="0" u="none" baseline="0" dirty="0">
                          <a:effectLst/>
                        </a:rPr>
                        <a:t>materials</a:t>
                      </a:r>
                      <a:endParaRPr lang="en" sz="1050" i="1" dirty="0">
                        <a:solidFill>
                          <a:srgbClr val="555454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 rtl="0"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n" sz="1050" b="0" i="0" u="none" baseline="0" dirty="0">
                          <a:effectLst/>
                        </a:rPr>
                        <a:t>5,131</a:t>
                      </a:r>
                      <a:endParaRPr lang="en" sz="10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r" rtl="0"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n" sz="1050" b="0" i="0" u="none" baseline="0">
                          <a:effectLst/>
                        </a:rPr>
                        <a:t>4,509</a:t>
                      </a:r>
                      <a:endParaRPr lang="en" sz="10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r" rtl="0"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n" sz="1050" b="0" i="0" u="none" baseline="0">
                          <a:effectLst/>
                        </a:rPr>
                        <a:t>622</a:t>
                      </a:r>
                      <a:endParaRPr lang="en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r" rtl="0"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n" sz="1050" b="0" i="0" u="none" baseline="0">
                          <a:effectLst/>
                        </a:rPr>
                        <a:t>13.8%</a:t>
                      </a:r>
                      <a:endParaRPr lang="en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r" rtl="0"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n" sz="1050" b="0" i="0" u="none" baseline="0">
                          <a:effectLst/>
                        </a:rPr>
                        <a:t>20%</a:t>
                      </a:r>
                      <a:endParaRPr lang="en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r" rtl="0"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n" sz="1050" b="0" i="0" u="none" baseline="0">
                          <a:effectLst/>
                        </a:rPr>
                        <a:t>19%</a:t>
                      </a:r>
                      <a:endParaRPr lang="en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="" xmlns:a16="http://schemas.microsoft.com/office/drawing/2014/main" val="2107240927"/>
                  </a:ext>
                </a:extLst>
              </a:tr>
              <a:tr h="172247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" sz="1050" b="0" i="0" u="none" baseline="0">
                          <a:effectLst/>
                        </a:rPr>
                        <a:t>Metals and ores</a:t>
                      </a:r>
                      <a:endParaRPr lang="en" sz="1050" i="1" dirty="0">
                        <a:solidFill>
                          <a:srgbClr val="555454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 rtl="0"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n" sz="1050" b="0" i="0" u="none" baseline="0">
                          <a:effectLst/>
                        </a:rPr>
                        <a:t>2,145</a:t>
                      </a:r>
                      <a:endParaRPr lang="en" sz="10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r" rtl="0"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n" sz="1050" b="0" i="0" u="none" baseline="0">
                          <a:effectLst/>
                        </a:rPr>
                        <a:t>1,980</a:t>
                      </a:r>
                      <a:endParaRPr lang="en" sz="10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r" rtl="0"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n" sz="1050" b="0" i="0" u="none" baseline="0">
                          <a:effectLst/>
                        </a:rPr>
                        <a:t>165</a:t>
                      </a:r>
                      <a:endParaRPr lang="en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r" rtl="0"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n" sz="1050" b="0" i="0" u="none" baseline="0">
                          <a:effectLst/>
                        </a:rPr>
                        <a:t>8.3%</a:t>
                      </a:r>
                      <a:endParaRPr lang="en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r" rtl="0"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n" sz="1050" b="0" i="0" u="none" baseline="0">
                          <a:effectLst/>
                        </a:rPr>
                        <a:t>8%</a:t>
                      </a:r>
                      <a:endParaRPr lang="en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r" rtl="0"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n" sz="1050" b="0" i="0" u="none" baseline="0">
                          <a:effectLst/>
                        </a:rPr>
                        <a:t>8%</a:t>
                      </a:r>
                      <a:endParaRPr lang="en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="" xmlns:a16="http://schemas.microsoft.com/office/drawing/2014/main" val="4029293309"/>
                  </a:ext>
                </a:extLst>
              </a:tr>
              <a:tr h="172247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" sz="1050" b="0" i="0" u="none" baseline="0">
                          <a:effectLst/>
                        </a:rPr>
                        <a:t>Chemicals</a:t>
                      </a:r>
                      <a:endParaRPr lang="en" sz="1050" i="1" dirty="0">
                        <a:solidFill>
                          <a:srgbClr val="555454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 rtl="0"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n" sz="1050" b="0" i="0" u="none" baseline="0">
                          <a:effectLst/>
                        </a:rPr>
                        <a:t>2,246</a:t>
                      </a:r>
                      <a:endParaRPr lang="en" sz="10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r" rtl="0"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n" sz="1050" b="0" i="0" u="none" baseline="0">
                          <a:effectLst/>
                        </a:rPr>
                        <a:t>1,937</a:t>
                      </a:r>
                      <a:endParaRPr lang="en" sz="10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r" rtl="0"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n" sz="1050" b="0" i="0" u="none" baseline="0">
                          <a:effectLst/>
                        </a:rPr>
                        <a:t>309</a:t>
                      </a:r>
                      <a:endParaRPr lang="en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r" rtl="0"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n" sz="1050" b="0" i="0" u="none" baseline="0">
                          <a:effectLst/>
                        </a:rPr>
                        <a:t>15.9%</a:t>
                      </a:r>
                      <a:endParaRPr lang="en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r" rtl="0"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n" sz="1050" b="0" i="0" u="none" baseline="0">
                          <a:effectLst/>
                        </a:rPr>
                        <a:t>9%</a:t>
                      </a:r>
                      <a:endParaRPr lang="en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r" rtl="0"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n" sz="1050" b="0" i="0" u="none" baseline="0">
                          <a:effectLst/>
                        </a:rPr>
                        <a:t>8%</a:t>
                      </a:r>
                      <a:endParaRPr lang="en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="" xmlns:a16="http://schemas.microsoft.com/office/drawing/2014/main" val="3884207218"/>
                  </a:ext>
                </a:extLst>
              </a:tr>
              <a:tr h="172247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" sz="1050" b="0" i="0" u="none" baseline="0">
                          <a:effectLst/>
                        </a:rPr>
                        <a:t>Liquid fuels</a:t>
                      </a:r>
                      <a:endParaRPr lang="en" sz="1050" i="1" dirty="0">
                        <a:solidFill>
                          <a:srgbClr val="555454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 rtl="0"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n" sz="1050" b="0" i="0" u="none" baseline="0">
                          <a:effectLst/>
                        </a:rPr>
                        <a:t>649</a:t>
                      </a:r>
                      <a:endParaRPr lang="en" sz="10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r" rtl="0"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n" sz="1050" b="0" i="0" u="none" baseline="0">
                          <a:effectLst/>
                        </a:rPr>
                        <a:t>681</a:t>
                      </a:r>
                      <a:endParaRPr lang="en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r" rtl="0"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n" sz="1050" b="0" i="0" u="none" baseline="0">
                          <a:effectLst/>
                        </a:rPr>
                        <a:t>-32</a:t>
                      </a:r>
                      <a:endParaRPr lang="en" sz="10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r" rtl="0"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n" sz="1050" b="0" i="0" u="none" baseline="0">
                          <a:effectLst/>
                        </a:rPr>
                        <a:t>-4.7%</a:t>
                      </a:r>
                      <a:endParaRPr lang="en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r" rtl="0"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n" sz="1050" b="0" i="0" u="none" baseline="0">
                          <a:effectLst/>
                        </a:rPr>
                        <a:t>3%</a:t>
                      </a:r>
                      <a:endParaRPr lang="en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r" rtl="0"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n" sz="1050" b="0" i="0" u="none" baseline="0">
                          <a:effectLst/>
                        </a:rPr>
                        <a:t>3%</a:t>
                      </a:r>
                      <a:endParaRPr lang="en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="" xmlns:a16="http://schemas.microsoft.com/office/drawing/2014/main" val="3191274453"/>
                  </a:ext>
                </a:extLst>
              </a:tr>
              <a:tr h="172247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" sz="1050" b="0" i="0" u="none" baseline="0" dirty="0">
                          <a:effectLst/>
                        </a:rPr>
                        <a:t>Timber </a:t>
                      </a:r>
                      <a:r>
                        <a:rPr lang="pl-PL" sz="1050" b="0" i="0" u="none" baseline="0" dirty="0">
                          <a:effectLst/>
                        </a:rPr>
                        <a:t>&amp; </a:t>
                      </a:r>
                      <a:r>
                        <a:rPr lang="en" sz="1050" b="0" i="0" u="none" baseline="0" dirty="0">
                          <a:effectLst/>
                        </a:rPr>
                        <a:t>agricultural produce</a:t>
                      </a:r>
                      <a:endParaRPr lang="en" sz="1050" i="1" dirty="0">
                        <a:solidFill>
                          <a:srgbClr val="555454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 rtl="0"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n" sz="1050" b="0" i="0" u="none" baseline="0">
                          <a:effectLst/>
                        </a:rPr>
                        <a:t>785</a:t>
                      </a:r>
                      <a:endParaRPr lang="en" sz="10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r" rtl="0"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n" sz="1050" b="0" i="0" u="none" baseline="0">
                          <a:effectLst/>
                        </a:rPr>
                        <a:t>984</a:t>
                      </a:r>
                      <a:endParaRPr lang="en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r" rtl="0"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n" sz="1050" b="0" i="0" u="none" baseline="0">
                          <a:effectLst/>
                        </a:rPr>
                        <a:t>-199</a:t>
                      </a:r>
                      <a:endParaRPr lang="en" sz="10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r" rtl="0"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n" sz="1050" b="0" i="0" u="none" baseline="0">
                          <a:effectLst/>
                        </a:rPr>
                        <a:t>-20.2%</a:t>
                      </a:r>
                      <a:endParaRPr lang="en" sz="10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r" rtl="0"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n" sz="1050" b="0" i="0" u="none" baseline="0">
                          <a:effectLst/>
                        </a:rPr>
                        <a:t>3%</a:t>
                      </a:r>
                      <a:endParaRPr lang="en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r" rtl="0"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n" sz="1050" b="0" i="0" u="none" baseline="0">
                          <a:effectLst/>
                        </a:rPr>
                        <a:t>4%</a:t>
                      </a:r>
                      <a:endParaRPr lang="en" sz="10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="" xmlns:a16="http://schemas.microsoft.com/office/drawing/2014/main" val="2625845104"/>
                  </a:ext>
                </a:extLst>
              </a:tr>
              <a:tr h="172247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" sz="1050" b="0" i="0" u="none" baseline="0">
                          <a:effectLst/>
                        </a:rPr>
                        <a:t>Intermodal transport</a:t>
                      </a:r>
                      <a:endParaRPr lang="en" sz="1050" i="1" dirty="0">
                        <a:solidFill>
                          <a:srgbClr val="555454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 rtl="0"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n" sz="1050" b="0" i="0" u="none" baseline="0">
                          <a:effectLst/>
                        </a:rPr>
                        <a:t>4,544</a:t>
                      </a:r>
                      <a:endParaRPr lang="en" sz="10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r" rtl="0"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n" sz="1050" b="0" i="0" u="none" baseline="0">
                          <a:effectLst/>
                        </a:rPr>
                        <a:t>4,290</a:t>
                      </a:r>
                      <a:endParaRPr lang="en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r" rtl="0"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n" sz="1050" b="0" i="0" u="none" baseline="0">
                          <a:effectLst/>
                        </a:rPr>
                        <a:t>254</a:t>
                      </a:r>
                      <a:endParaRPr lang="en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r" rtl="0"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n" sz="1050" b="0" i="0" u="none" baseline="0">
                          <a:effectLst/>
                        </a:rPr>
                        <a:t>5.9%</a:t>
                      </a:r>
                      <a:endParaRPr lang="en" sz="10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r" rtl="0"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n" sz="1050" b="0" i="0" u="none" baseline="0">
                          <a:effectLst/>
                        </a:rPr>
                        <a:t>18%</a:t>
                      </a:r>
                      <a:endParaRPr lang="en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r" rtl="0"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n" sz="1050" b="0" i="0" u="none" baseline="0">
                          <a:effectLst/>
                        </a:rPr>
                        <a:t>18%</a:t>
                      </a:r>
                      <a:endParaRPr lang="en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="" xmlns:a16="http://schemas.microsoft.com/office/drawing/2014/main" val="2864595844"/>
                  </a:ext>
                </a:extLst>
              </a:tr>
              <a:tr h="172247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" sz="1050" b="0" i="0" u="none" baseline="0">
                          <a:effectLst/>
                        </a:rPr>
                        <a:t>Other</a:t>
                      </a:r>
                      <a:endParaRPr lang="en" sz="1050" i="1" dirty="0">
                        <a:solidFill>
                          <a:srgbClr val="555454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 rtl="0"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n" sz="1050" b="0" i="0" u="none" baseline="0">
                          <a:effectLst/>
                        </a:rPr>
                        <a:t>508</a:t>
                      </a:r>
                      <a:endParaRPr lang="en" sz="10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r" rtl="0"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n" sz="1050" b="0" i="0" u="none" baseline="0">
                          <a:effectLst/>
                        </a:rPr>
                        <a:t>646</a:t>
                      </a:r>
                      <a:endParaRPr lang="en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r" rtl="0"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n" sz="1050" b="0" i="0" u="none" baseline="0">
                          <a:effectLst/>
                        </a:rPr>
                        <a:t>-139</a:t>
                      </a:r>
                      <a:endParaRPr lang="en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r" rtl="0"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n" sz="1050" b="0" i="0" u="none" baseline="0">
                          <a:effectLst/>
                        </a:rPr>
                        <a:t>-21.4%</a:t>
                      </a:r>
                      <a:endParaRPr lang="en" sz="10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r" rtl="0"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n" sz="1050" b="0" i="0" u="none" baseline="0">
                          <a:effectLst/>
                        </a:rPr>
                        <a:t>2%</a:t>
                      </a:r>
                      <a:endParaRPr lang="en" sz="10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r" rtl="0"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n" sz="1050" b="0" i="0" u="none" baseline="0">
                          <a:effectLst/>
                        </a:rPr>
                        <a:t>3%</a:t>
                      </a:r>
                      <a:endParaRPr lang="en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="" xmlns:a16="http://schemas.microsoft.com/office/drawing/2014/main" val="4086998259"/>
                  </a:ext>
                </a:extLst>
              </a:tr>
              <a:tr h="172247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" sz="1050" b="0" i="0" u="none" baseline="0">
                          <a:effectLst/>
                        </a:rPr>
                        <a:t>Total</a:t>
                      </a:r>
                      <a:endParaRPr lang="en" sz="1050" b="1" i="1" dirty="0">
                        <a:solidFill>
                          <a:srgbClr val="555454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 rtl="0"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n" sz="1050" b="0" i="0" u="none" baseline="0">
                          <a:effectLst/>
                        </a:rPr>
                        <a:t>25,590</a:t>
                      </a:r>
                      <a:endParaRPr lang="en" sz="10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r" rtl="0"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n" sz="1050" b="0" i="0" u="none" baseline="0">
                          <a:effectLst/>
                        </a:rPr>
                        <a:t>23,649</a:t>
                      </a:r>
                      <a:endParaRPr lang="en" sz="10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r" rtl="0"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n" sz="1050" b="0" i="0" u="none" baseline="0">
                          <a:effectLst/>
                        </a:rPr>
                        <a:t>1,941</a:t>
                      </a:r>
                      <a:endParaRPr lang="en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r" rtl="0"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n" sz="1050" b="0" i="0" u="none" baseline="0">
                          <a:effectLst/>
                        </a:rPr>
                        <a:t>8.2%</a:t>
                      </a:r>
                      <a:endParaRPr lang="en" sz="10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r" rtl="0"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n" sz="1050" b="0" i="0" u="none" baseline="0">
                          <a:effectLst/>
                        </a:rPr>
                        <a:t>100%</a:t>
                      </a:r>
                      <a:endParaRPr lang="en" sz="10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r" rtl="0"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n" sz="1050" b="0" i="0" u="none" baseline="0" dirty="0">
                          <a:effectLst/>
                        </a:rPr>
                        <a:t>100%</a:t>
                      </a:r>
                      <a:endParaRPr lang="en" sz="10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="" xmlns:a16="http://schemas.microsoft.com/office/drawing/2014/main" val="3557713941"/>
                  </a:ext>
                </a:extLst>
              </a:tr>
            </a:tbl>
          </a:graphicData>
        </a:graphic>
      </p:graphicFrame>
      <p:sp>
        <p:nvSpPr>
          <p:cNvPr id="9" name="object 9"/>
          <p:cNvSpPr txBox="1"/>
          <p:nvPr/>
        </p:nvSpPr>
        <p:spPr>
          <a:xfrm>
            <a:off x="926074" y="648803"/>
            <a:ext cx="4387013" cy="309059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 algn="l" rtl="0">
              <a:spcBef>
                <a:spcPts val="130"/>
              </a:spcBef>
            </a:pPr>
            <a:r>
              <a:rPr lang="en" sz="1900" b="0" i="0" u="none" baseline="0">
                <a:solidFill>
                  <a:prstClr val="black"/>
                </a:solidFill>
                <a:latin typeface="Myriad pro"/>
                <a:ea typeface="Myriad pro"/>
                <a:cs typeface="Myriad pro"/>
              </a:rPr>
              <a:t> </a:t>
            </a:r>
            <a:endParaRPr sz="1900" dirty="0">
              <a:solidFill>
                <a:prstClr val="black"/>
              </a:solidFill>
              <a:latin typeface="Myriad pro"/>
              <a:cs typeface="Myriad pro"/>
            </a:endParaRPr>
          </a:p>
        </p:txBody>
      </p:sp>
      <p:graphicFrame>
        <p:nvGraphicFramePr>
          <p:cNvPr id="13" name="Tabela 12">
            <a:extLst>
              <a:ext uri="{FF2B5EF4-FFF2-40B4-BE49-F238E27FC236}">
                <a16:creationId xmlns="" xmlns:a16="http://schemas.microsoft.com/office/drawing/2014/main" id="{06F45DA0-6FD8-6D4B-9E87-C20AD54F20D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7029812"/>
              </p:ext>
            </p:extLst>
          </p:nvPr>
        </p:nvGraphicFramePr>
        <p:xfrm>
          <a:off x="403462" y="3886700"/>
          <a:ext cx="9819250" cy="3011603"/>
        </p:xfrm>
        <a:graphic>
          <a:graphicData uri="http://schemas.openxmlformats.org/drawingml/2006/table">
            <a:tbl>
              <a:tblPr firstRow="1" bandRow="1">
                <a:tableStyleId>{69012ECD-51FC-41F1-AA8D-1B2483CD663E}</a:tableStyleId>
              </a:tblPr>
              <a:tblGrid>
                <a:gridCol w="1827250">
                  <a:extLst>
                    <a:ext uri="{9D8B030D-6E8A-4147-A177-3AD203B41FA5}">
                      <a16:colId xmlns="" xmlns:a16="http://schemas.microsoft.com/office/drawing/2014/main" val="2817067321"/>
                    </a:ext>
                  </a:extLst>
                </a:gridCol>
                <a:gridCol w="1332000">
                  <a:extLst>
                    <a:ext uri="{9D8B030D-6E8A-4147-A177-3AD203B41FA5}">
                      <a16:colId xmlns="" xmlns:a16="http://schemas.microsoft.com/office/drawing/2014/main" val="115760123"/>
                    </a:ext>
                  </a:extLst>
                </a:gridCol>
                <a:gridCol w="1332000">
                  <a:extLst>
                    <a:ext uri="{9D8B030D-6E8A-4147-A177-3AD203B41FA5}">
                      <a16:colId xmlns="" xmlns:a16="http://schemas.microsoft.com/office/drawing/2014/main" val="2862519763"/>
                    </a:ext>
                  </a:extLst>
                </a:gridCol>
                <a:gridCol w="1332000">
                  <a:extLst>
                    <a:ext uri="{9D8B030D-6E8A-4147-A177-3AD203B41FA5}">
                      <a16:colId xmlns="" xmlns:a16="http://schemas.microsoft.com/office/drawing/2014/main" val="1532192963"/>
                    </a:ext>
                  </a:extLst>
                </a:gridCol>
                <a:gridCol w="1332000">
                  <a:extLst>
                    <a:ext uri="{9D8B030D-6E8A-4147-A177-3AD203B41FA5}">
                      <a16:colId xmlns="" xmlns:a16="http://schemas.microsoft.com/office/drawing/2014/main" val="1615670971"/>
                    </a:ext>
                  </a:extLst>
                </a:gridCol>
                <a:gridCol w="1332000">
                  <a:extLst>
                    <a:ext uri="{9D8B030D-6E8A-4147-A177-3AD203B41FA5}">
                      <a16:colId xmlns="" xmlns:a16="http://schemas.microsoft.com/office/drawing/2014/main" val="1906580039"/>
                    </a:ext>
                  </a:extLst>
                </a:gridCol>
                <a:gridCol w="1332000">
                  <a:extLst>
                    <a:ext uri="{9D8B030D-6E8A-4147-A177-3AD203B41FA5}">
                      <a16:colId xmlns="" xmlns:a16="http://schemas.microsoft.com/office/drawing/2014/main" val="592751642"/>
                    </a:ext>
                  </a:extLst>
                </a:gridCol>
              </a:tblGrid>
              <a:tr h="393547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" sz="1200" b="1" i="0" u="none" baseline="0">
                          <a:effectLst/>
                        </a:rPr>
                        <a:t>FREIGHT VOLUME </a:t>
                      </a:r>
                      <a:r>
                        <a:rPr lang="en" sz="1200">
                          <a:effectLst/>
                        </a:rPr>
                        <a:t/>
                      </a:r>
                      <a:br>
                        <a:rPr lang="en" sz="1200">
                          <a:effectLst/>
                        </a:rPr>
                      </a:br>
                      <a:r>
                        <a:rPr lang="en" sz="1200" b="1" i="0" u="none" baseline="0">
                          <a:effectLst/>
                        </a:rPr>
                        <a:t>[million tons]</a:t>
                      </a:r>
                      <a:endParaRPr lang="en" sz="1200" b="1" i="1" dirty="0">
                        <a:solidFill>
                          <a:srgbClr val="555454"/>
                        </a:solidFill>
                        <a:effectLst/>
                        <a:latin typeface="Myriad Pro" panose="020B0503030403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" sz="1200" b="1" i="0" u="none" baseline="0">
                          <a:effectLst/>
                        </a:rPr>
                        <a:t>2021</a:t>
                      </a:r>
                      <a:endParaRPr lang="en" sz="1200" b="1" i="1" dirty="0">
                        <a:solidFill>
                          <a:srgbClr val="555555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" sz="1200" b="1" i="0" u="none" baseline="0">
                          <a:effectLst/>
                        </a:rPr>
                        <a:t>2020</a:t>
                      </a:r>
                      <a:endParaRPr lang="en" sz="1200" b="1" i="1" dirty="0">
                        <a:solidFill>
                          <a:srgbClr val="555555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" sz="1200" b="1" i="0" u="none" baseline="0">
                          <a:effectLst/>
                        </a:rPr>
                        <a:t>Change</a:t>
                      </a:r>
                      <a:endParaRPr lang="en" sz="1200" b="1" i="1" dirty="0">
                        <a:solidFill>
                          <a:srgbClr val="555555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" sz="1200" b="1" i="0" u="none" baseline="0" dirty="0">
                          <a:effectLst/>
                        </a:rPr>
                        <a:t>% </a:t>
                      </a:r>
                      <a:r>
                        <a:rPr lang="pl-PL" sz="1200" b="1" i="0" u="none" baseline="0" dirty="0">
                          <a:effectLst/>
                        </a:rPr>
                        <a:t>C</a:t>
                      </a:r>
                      <a:r>
                        <a:rPr lang="en" sz="1200" b="1" i="0" u="none" baseline="0" dirty="0">
                          <a:effectLst/>
                        </a:rPr>
                        <a:t>hange</a:t>
                      </a:r>
                      <a:endParaRPr lang="en" sz="1200" b="1" i="1" dirty="0">
                        <a:solidFill>
                          <a:srgbClr val="555555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" sz="1200" b="1" i="0" u="none" baseline="0">
                          <a:effectLst/>
                        </a:rPr>
                        <a:t>Share in 2021</a:t>
                      </a:r>
                      <a:endParaRPr lang="en" sz="1200" b="1" i="1" dirty="0">
                        <a:solidFill>
                          <a:srgbClr val="555555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" sz="1200" b="1" i="0" u="none" baseline="0">
                          <a:effectLst/>
                        </a:rPr>
                        <a:t>Share in 2020</a:t>
                      </a:r>
                      <a:endParaRPr lang="en" sz="1200" b="1" i="1" dirty="0">
                        <a:solidFill>
                          <a:srgbClr val="555555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790322282"/>
                  </a:ext>
                </a:extLst>
              </a:tr>
              <a:tr h="291263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" sz="1050" b="0" i="0" u="none" baseline="0">
                          <a:effectLst/>
                        </a:rPr>
                        <a:t>Solid fuels, including:</a:t>
                      </a:r>
                      <a:endParaRPr lang="en" sz="1050" i="1" dirty="0">
                        <a:solidFill>
                          <a:srgbClr val="555454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 rtl="0"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n" sz="1050" b="0" i="0" u="none" baseline="0" dirty="0">
                          <a:effectLst/>
                        </a:rPr>
                        <a:t>52.1</a:t>
                      </a:r>
                      <a:endParaRPr lang="en" sz="10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r" rtl="0"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n" sz="1050" b="0" i="0" u="none" baseline="0">
                          <a:effectLst/>
                        </a:rPr>
                        <a:t>47.3</a:t>
                      </a:r>
                      <a:endParaRPr lang="en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r" rtl="0"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n" sz="1050" b="0" i="0" u="none" baseline="0">
                          <a:effectLst/>
                        </a:rPr>
                        <a:t>4.8</a:t>
                      </a:r>
                      <a:endParaRPr lang="en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r" rtl="0"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n" sz="1050" b="0" i="0" u="none" baseline="0">
                          <a:effectLst/>
                        </a:rPr>
                        <a:t>10.1%</a:t>
                      </a:r>
                      <a:endParaRPr lang="en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r" rtl="0"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n" sz="1050" b="0" i="0" u="none" baseline="0">
                          <a:effectLst/>
                        </a:rPr>
                        <a:t>51%</a:t>
                      </a:r>
                      <a:endParaRPr lang="en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r" rtl="0"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n" sz="1050" b="0" i="0" u="none" baseline="0">
                          <a:effectLst/>
                        </a:rPr>
                        <a:t>51%</a:t>
                      </a:r>
                      <a:endParaRPr lang="en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="" xmlns:a16="http://schemas.microsoft.com/office/drawing/2014/main" val="3684107346"/>
                  </a:ext>
                </a:extLst>
              </a:tr>
              <a:tr h="211910"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" sz="1050" b="0" i="0" u="none" baseline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</a:rPr>
                        <a:t>hard coal</a:t>
                      </a:r>
                      <a:endParaRPr lang="en" sz="1050" i="1" noProof="0" dirty="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 rtl="0"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n" sz="1050" b="0" i="0" u="none" baseline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</a:rPr>
                        <a:t>46.2</a:t>
                      </a:r>
                      <a:endParaRPr lang="en" sz="1050" dirty="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r" rtl="0"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n" sz="1050" b="0" i="0" u="none" baseline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</a:rPr>
                        <a:t>42.5</a:t>
                      </a:r>
                      <a:endParaRPr lang="en" sz="1050" dirty="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r" rtl="0"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n" sz="1050" b="0" i="0" u="none" baseline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</a:rPr>
                        <a:t>3.7</a:t>
                      </a:r>
                      <a:endParaRPr lang="en" sz="1050" dirty="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r" rtl="0"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n" sz="1050" b="0" i="0" u="none" baseline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</a:rPr>
                        <a:t>8.7%</a:t>
                      </a:r>
                      <a:endParaRPr lang="en" sz="1050" dirty="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r" rtl="0"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n" sz="1050" b="0" i="0" u="none" baseline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</a:rPr>
                        <a:t>46%</a:t>
                      </a:r>
                      <a:endParaRPr lang="en" sz="1050" dirty="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r" rtl="0"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n" sz="1050" b="0" i="0" u="none" baseline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</a:rPr>
                        <a:t>45%</a:t>
                      </a:r>
                      <a:endParaRPr lang="en" sz="1050" dirty="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="" xmlns:a16="http://schemas.microsoft.com/office/drawing/2014/main" val="3704092277"/>
                  </a:ext>
                </a:extLst>
              </a:tr>
              <a:tr h="21191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" sz="1050" b="0" i="0" u="none" baseline="0" dirty="0">
                          <a:effectLst/>
                        </a:rPr>
                        <a:t>Aggregates </a:t>
                      </a:r>
                      <a:r>
                        <a:rPr lang="pl-PL" sz="1050" b="0" i="0" u="none" baseline="0" dirty="0">
                          <a:effectLst/>
                        </a:rPr>
                        <a:t>&amp;</a:t>
                      </a:r>
                      <a:r>
                        <a:rPr lang="en" sz="1050" b="0" i="0" u="none" baseline="0" dirty="0">
                          <a:effectLst/>
                        </a:rPr>
                        <a:t> constr</a:t>
                      </a:r>
                      <a:r>
                        <a:rPr lang="pl-PL" sz="1050" b="0" i="0" u="none" baseline="0" dirty="0">
                          <a:effectLst/>
                        </a:rPr>
                        <a:t>.</a:t>
                      </a:r>
                      <a:r>
                        <a:rPr lang="en" sz="1050" b="0" i="0" u="none" baseline="0" dirty="0">
                          <a:effectLst/>
                        </a:rPr>
                        <a:t>materials</a:t>
                      </a:r>
                      <a:endParaRPr lang="en" sz="1050" i="1" dirty="0">
                        <a:solidFill>
                          <a:srgbClr val="555454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 rtl="0"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n" sz="1050" b="0" i="0" u="none" baseline="0">
                          <a:effectLst/>
                        </a:rPr>
                        <a:t>19.8</a:t>
                      </a:r>
                      <a:endParaRPr lang="en" sz="10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r" rtl="0"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n" sz="1050" b="0" i="0" u="none" baseline="0">
                          <a:effectLst/>
                        </a:rPr>
                        <a:t>17.9</a:t>
                      </a:r>
                      <a:endParaRPr lang="en" sz="10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r" rtl="0"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n" sz="1050" b="0" i="0" u="none" baseline="0">
                          <a:effectLst/>
                        </a:rPr>
                        <a:t>1.9</a:t>
                      </a:r>
                      <a:endParaRPr lang="en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r" rtl="0"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n" sz="1050" b="0" i="0" u="none" baseline="0">
                          <a:effectLst/>
                        </a:rPr>
                        <a:t>10.8%</a:t>
                      </a:r>
                      <a:endParaRPr lang="en" sz="10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r" rtl="0"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n" sz="1050" b="0" i="0" u="none" baseline="0">
                          <a:effectLst/>
                        </a:rPr>
                        <a:t>20%</a:t>
                      </a:r>
                      <a:endParaRPr lang="en" sz="10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r" rtl="0"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n" sz="1050" b="0" i="0" u="none" baseline="0">
                          <a:effectLst/>
                        </a:rPr>
                        <a:t>19%</a:t>
                      </a:r>
                      <a:endParaRPr lang="en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="" xmlns:a16="http://schemas.microsoft.com/office/drawing/2014/main" val="2107240927"/>
                  </a:ext>
                </a:extLst>
              </a:tr>
              <a:tr h="21191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" sz="1050" b="0" i="0" u="none" baseline="0">
                          <a:effectLst/>
                        </a:rPr>
                        <a:t>Metals and ores</a:t>
                      </a:r>
                      <a:endParaRPr lang="en" sz="1050" i="1" dirty="0">
                        <a:solidFill>
                          <a:srgbClr val="555454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 rtl="0"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n" sz="1050" b="0" i="0" u="none" baseline="0">
                          <a:effectLst/>
                        </a:rPr>
                        <a:t>7.1</a:t>
                      </a:r>
                      <a:endParaRPr lang="en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r" rtl="0"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n" sz="1050" b="0" i="0" u="none" baseline="0">
                          <a:effectLst/>
                        </a:rPr>
                        <a:t>6.2</a:t>
                      </a:r>
                      <a:endParaRPr lang="en" sz="10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r" rtl="0"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n" sz="1050" b="0" i="0" u="none" baseline="0">
                          <a:effectLst/>
                        </a:rPr>
                        <a:t>0.9</a:t>
                      </a:r>
                      <a:endParaRPr lang="en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r" rtl="0"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n" sz="1050" b="0" i="0" u="none" baseline="0">
                          <a:effectLst/>
                        </a:rPr>
                        <a:t>14.8%</a:t>
                      </a:r>
                      <a:endParaRPr lang="en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r" rtl="0"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n" sz="1050" b="0" i="0" u="none" baseline="0">
                          <a:effectLst/>
                        </a:rPr>
                        <a:t>7%</a:t>
                      </a:r>
                      <a:endParaRPr lang="en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r" rtl="0"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n" sz="1050" b="0" i="0" u="none" baseline="0">
                          <a:effectLst/>
                        </a:rPr>
                        <a:t>7%</a:t>
                      </a:r>
                      <a:endParaRPr lang="en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="" xmlns:a16="http://schemas.microsoft.com/office/drawing/2014/main" val="4029293309"/>
                  </a:ext>
                </a:extLst>
              </a:tr>
              <a:tr h="21191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" sz="1050" b="0" i="0" u="none" baseline="0">
                          <a:effectLst/>
                        </a:rPr>
                        <a:t>Chemicals</a:t>
                      </a:r>
                      <a:endParaRPr lang="en" sz="1050" i="1" dirty="0">
                        <a:solidFill>
                          <a:srgbClr val="555454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 rtl="0"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n" sz="1050" b="0" i="0" u="none" baseline="0">
                          <a:effectLst/>
                        </a:rPr>
                        <a:t>6.5</a:t>
                      </a:r>
                      <a:endParaRPr lang="en" sz="10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r" rtl="0"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n" sz="1050" b="0" i="0" u="none" baseline="0">
                          <a:effectLst/>
                        </a:rPr>
                        <a:t>5.8</a:t>
                      </a:r>
                      <a:endParaRPr lang="en" sz="10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r" rtl="0"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n" sz="1050" b="0" i="0" u="none" baseline="0">
                          <a:effectLst/>
                        </a:rPr>
                        <a:t>0.7</a:t>
                      </a:r>
                      <a:endParaRPr lang="en" sz="10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r" rtl="0"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n" sz="1050" b="0" i="0" u="none" baseline="0">
                          <a:effectLst/>
                        </a:rPr>
                        <a:t>12.4%</a:t>
                      </a:r>
                      <a:endParaRPr lang="en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r" rtl="0"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n" sz="1050" b="0" i="0" u="none" baseline="0">
                          <a:effectLst/>
                        </a:rPr>
                        <a:t>6%</a:t>
                      </a:r>
                      <a:endParaRPr lang="en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r" rtl="0"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n" sz="1050" b="0" i="0" u="none" baseline="0">
                          <a:effectLst/>
                        </a:rPr>
                        <a:t>6%</a:t>
                      </a:r>
                      <a:endParaRPr lang="en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="" xmlns:a16="http://schemas.microsoft.com/office/drawing/2014/main" val="3884207218"/>
                  </a:ext>
                </a:extLst>
              </a:tr>
              <a:tr h="21191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" sz="1050" b="0" i="0" u="none" baseline="0">
                          <a:effectLst/>
                        </a:rPr>
                        <a:t>Liquid fuels</a:t>
                      </a:r>
                      <a:endParaRPr lang="en" sz="1050" i="1" dirty="0">
                        <a:solidFill>
                          <a:srgbClr val="555454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 rtl="0"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n" sz="1050" b="0" i="0" u="none" baseline="0">
                          <a:effectLst/>
                        </a:rPr>
                        <a:t>1.9</a:t>
                      </a:r>
                      <a:endParaRPr lang="en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r" rtl="0"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n" sz="1050" b="0" i="0" u="none" baseline="0">
                          <a:effectLst/>
                        </a:rPr>
                        <a:t>2.0</a:t>
                      </a:r>
                      <a:endParaRPr lang="en" sz="10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r" rtl="0"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n" sz="1050" b="0" i="0" u="none" baseline="0">
                          <a:effectLst/>
                        </a:rPr>
                        <a:t>-0.1</a:t>
                      </a:r>
                      <a:endParaRPr lang="en" sz="10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r" rtl="0"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n" sz="1050" b="0" i="0" u="none" baseline="0">
                          <a:effectLst/>
                        </a:rPr>
                        <a:t>-6.0%</a:t>
                      </a:r>
                      <a:endParaRPr lang="en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r" rtl="0"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n" sz="1050" b="0" i="0" u="none" baseline="0">
                          <a:effectLst/>
                        </a:rPr>
                        <a:t>2%</a:t>
                      </a:r>
                      <a:endParaRPr lang="en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r" rtl="0"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n" sz="1050" b="0" i="0" u="none" baseline="0">
                          <a:effectLst/>
                        </a:rPr>
                        <a:t>2%</a:t>
                      </a:r>
                      <a:endParaRPr lang="en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="" xmlns:a16="http://schemas.microsoft.com/office/drawing/2014/main" val="3191274453"/>
                  </a:ext>
                </a:extLst>
              </a:tr>
              <a:tr h="21191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" sz="1050" b="0" i="0" u="none" baseline="0" dirty="0">
                          <a:effectLst/>
                        </a:rPr>
                        <a:t>Timber </a:t>
                      </a:r>
                      <a:r>
                        <a:rPr lang="pl-PL" sz="1050" b="0" i="0" u="none" baseline="0" dirty="0">
                          <a:effectLst/>
                        </a:rPr>
                        <a:t>&amp;</a:t>
                      </a:r>
                      <a:r>
                        <a:rPr lang="en" sz="1050" b="0" i="0" u="none" baseline="0" dirty="0">
                          <a:effectLst/>
                        </a:rPr>
                        <a:t> agricultural produce</a:t>
                      </a:r>
                      <a:endParaRPr lang="en" sz="1050" i="1" dirty="0">
                        <a:solidFill>
                          <a:srgbClr val="555454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 rtl="0"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n" sz="1050" b="0" i="0" u="none" baseline="0">
                          <a:effectLst/>
                        </a:rPr>
                        <a:t>2.4</a:t>
                      </a:r>
                      <a:endParaRPr lang="en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r" rtl="0"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n" sz="1050" b="0" i="0" u="none" baseline="0">
                          <a:effectLst/>
                        </a:rPr>
                        <a:t>2.8</a:t>
                      </a:r>
                      <a:endParaRPr lang="en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r" rtl="0"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n" sz="1050" b="0" i="0" u="none" baseline="0">
                          <a:effectLst/>
                        </a:rPr>
                        <a:t>-0.4</a:t>
                      </a:r>
                      <a:endParaRPr lang="en" sz="10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r" rtl="0"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n" sz="1050" b="0" i="0" u="none" baseline="0">
                          <a:effectLst/>
                        </a:rPr>
                        <a:t>-13.5%</a:t>
                      </a:r>
                      <a:endParaRPr lang="en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r" rtl="0"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n" sz="1050" b="0" i="0" u="none" baseline="0">
                          <a:effectLst/>
                        </a:rPr>
                        <a:t>2%</a:t>
                      </a:r>
                      <a:endParaRPr lang="en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r" rtl="0"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n" sz="1050" b="0" i="0" u="none" baseline="0">
                          <a:effectLst/>
                        </a:rPr>
                        <a:t>3%</a:t>
                      </a:r>
                      <a:endParaRPr lang="en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="" xmlns:a16="http://schemas.microsoft.com/office/drawing/2014/main" val="2625845104"/>
                  </a:ext>
                </a:extLst>
              </a:tr>
              <a:tr h="21191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" sz="1050" b="0" i="0" u="none" baseline="0">
                          <a:effectLst/>
                        </a:rPr>
                        <a:t>Intermodal transport</a:t>
                      </a:r>
                      <a:endParaRPr lang="en" sz="1050" i="1" dirty="0">
                        <a:solidFill>
                          <a:srgbClr val="555454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 rtl="0"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n" sz="1050" b="0" i="0" u="none" baseline="0">
                          <a:effectLst/>
                        </a:rPr>
                        <a:t>10.0</a:t>
                      </a:r>
                      <a:endParaRPr lang="en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r" rtl="0"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n" sz="1050" b="0" i="0" u="none" baseline="0">
                          <a:effectLst/>
                        </a:rPr>
                        <a:t>9.7</a:t>
                      </a:r>
                      <a:endParaRPr lang="en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r" rtl="0"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n" sz="1050" b="0" i="0" u="none" baseline="0">
                          <a:effectLst/>
                        </a:rPr>
                        <a:t>0.3</a:t>
                      </a:r>
                      <a:endParaRPr lang="en" sz="10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r" rtl="0"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n" sz="1050" b="0" i="0" u="none" baseline="0">
                          <a:effectLst/>
                        </a:rPr>
                        <a:t>2.7%</a:t>
                      </a:r>
                      <a:endParaRPr lang="en" sz="10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r" rtl="0"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n" sz="1050" b="0" i="0" u="none" baseline="0">
                          <a:effectLst/>
                        </a:rPr>
                        <a:t>10%</a:t>
                      </a:r>
                      <a:endParaRPr lang="en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r" rtl="0"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n" sz="1050" b="0" i="0" u="none" baseline="0">
                          <a:effectLst/>
                        </a:rPr>
                        <a:t>10%</a:t>
                      </a:r>
                      <a:endParaRPr lang="en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="" xmlns:a16="http://schemas.microsoft.com/office/drawing/2014/main" val="2864595844"/>
                  </a:ext>
                </a:extLst>
              </a:tr>
              <a:tr h="21191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" sz="1050" b="0" i="0" u="none" baseline="0">
                          <a:effectLst/>
                        </a:rPr>
                        <a:t>Other</a:t>
                      </a:r>
                      <a:endParaRPr lang="en" sz="1050" i="1" dirty="0">
                        <a:solidFill>
                          <a:srgbClr val="555454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 rtl="0"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n" sz="1050" b="0" i="0" u="none" baseline="0">
                          <a:effectLst/>
                        </a:rPr>
                        <a:t>1.8</a:t>
                      </a:r>
                      <a:endParaRPr lang="en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r" rtl="0"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n" sz="1050" b="0" i="0" u="none" baseline="0">
                          <a:effectLst/>
                        </a:rPr>
                        <a:t>2.0</a:t>
                      </a:r>
                      <a:endParaRPr lang="en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r" rtl="0"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n" sz="1050" b="0" i="0" u="none" baseline="0">
                          <a:effectLst/>
                        </a:rPr>
                        <a:t>-0.1</a:t>
                      </a:r>
                      <a:endParaRPr lang="en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r" rtl="0"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n" sz="1050" b="0" i="0" u="none" baseline="0">
                          <a:effectLst/>
                        </a:rPr>
                        <a:t>-5.9%</a:t>
                      </a:r>
                      <a:endParaRPr lang="en" sz="10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r" rtl="0"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n" sz="1050" b="0" i="0" u="none" baseline="0">
                          <a:effectLst/>
                        </a:rPr>
                        <a:t>2%</a:t>
                      </a:r>
                      <a:endParaRPr lang="en" sz="10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r" rtl="0"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n" sz="1050" b="0" i="0" u="none" baseline="0">
                          <a:effectLst/>
                        </a:rPr>
                        <a:t>2%</a:t>
                      </a:r>
                      <a:endParaRPr lang="en" sz="10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="" xmlns:a16="http://schemas.microsoft.com/office/drawing/2014/main" val="4086998259"/>
                  </a:ext>
                </a:extLst>
              </a:tr>
              <a:tr h="21191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" sz="1050" b="0" i="0" u="none" baseline="0" dirty="0">
                          <a:effectLst/>
                        </a:rPr>
                        <a:t>Total</a:t>
                      </a:r>
                      <a:endParaRPr lang="en" sz="1050" b="1" i="1" dirty="0">
                        <a:solidFill>
                          <a:srgbClr val="555454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 rtl="0"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n" sz="1050" b="0" i="0" u="none" baseline="0">
                          <a:effectLst/>
                        </a:rPr>
                        <a:t>101.6</a:t>
                      </a:r>
                      <a:endParaRPr lang="en" sz="10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r" rtl="0"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n" sz="1050" b="0" i="0" u="none" baseline="0">
                          <a:effectLst/>
                        </a:rPr>
                        <a:t>93.6</a:t>
                      </a:r>
                      <a:endParaRPr lang="en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r" rtl="0"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n" sz="1050" b="0" i="0" u="none" baseline="0">
                          <a:effectLst/>
                        </a:rPr>
                        <a:t>8.0</a:t>
                      </a:r>
                      <a:endParaRPr lang="en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r" rtl="0"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n" sz="1050" b="0" i="0" u="none" baseline="0">
                          <a:effectLst/>
                        </a:rPr>
                        <a:t>8.6%</a:t>
                      </a:r>
                      <a:endParaRPr lang="en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r" rtl="0"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n" sz="1050" b="0" i="0" u="none" baseline="0">
                          <a:effectLst/>
                        </a:rPr>
                        <a:t>100%</a:t>
                      </a:r>
                      <a:endParaRPr lang="en" sz="10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r" rtl="0"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n" sz="1050" b="0" i="0" u="none" baseline="0" dirty="0">
                          <a:effectLst/>
                        </a:rPr>
                        <a:t>100%</a:t>
                      </a:r>
                      <a:endParaRPr lang="en" sz="10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="" xmlns:a16="http://schemas.microsoft.com/office/drawing/2014/main" val="3557713941"/>
                  </a:ext>
                </a:extLst>
              </a:tr>
            </a:tbl>
          </a:graphicData>
        </a:graphic>
      </p:graphicFrame>
      <p:pic>
        <p:nvPicPr>
          <p:cNvPr id="19" name="Obraz 76" descr="strzalka-2.png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6958" y="6829425"/>
            <a:ext cx="253916" cy="351576"/>
          </a:xfrm>
          <a:prstGeom prst="rect">
            <a:avLst/>
          </a:prstGeom>
        </p:spPr>
      </p:pic>
      <p:sp>
        <p:nvSpPr>
          <p:cNvPr id="4" name="Symbol zastępczy numeru slajdu 3"/>
          <p:cNvSpPr>
            <a:spLocks noGrp="1"/>
          </p:cNvSpPr>
          <p:nvPr>
            <p:ph type="sldNum" sz="quarter" idx="7"/>
          </p:nvPr>
        </p:nvSpPr>
        <p:spPr>
          <a:xfrm>
            <a:off x="237916" y="6944463"/>
            <a:ext cx="417195" cy="473075"/>
          </a:xfrm>
        </p:spPr>
        <p:txBody>
          <a:bodyPr vert="horz" lIns="91440" tIns="45720" rIns="91440" bIns="45720" rtlCol="0" anchor="ctr"/>
          <a:lstStyle/>
          <a:p>
            <a:pPr algn="r" rtl="0"/>
            <a:fld id="{81D60167-4931-47E6-BA6A-407CBD079E47}" type="slidenum">
              <a:rPr sz="1400">
                <a:solidFill>
                  <a:schemeClr val="tx1">
                    <a:tint val="75000"/>
                  </a:schemeClr>
                </a:solidFill>
                <a:latin typeface="Myriad Pro" panose="020B0503030403020204" pitchFamily="34" charset="0"/>
                <a:cs typeface="+mn-cs"/>
              </a:rPr>
              <a:pPr algn="r" rtl="0"/>
              <a:t>13</a:t>
            </a:fld>
            <a:endParaRPr lang="en" sz="1400" dirty="0">
              <a:solidFill>
                <a:schemeClr val="tx1">
                  <a:tint val="75000"/>
                </a:schemeClr>
              </a:solidFill>
              <a:latin typeface="Myriad Pro" panose="020B0503030403020204" pitchFamily="34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3879324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iekt 3" hidden="1"/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171757833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134" name="think-cell Slide" r:id="rId4" imgW="395" imgH="396" progId="TCLayout.ActiveDocument.1">
                  <p:embed/>
                </p:oleObj>
              </mc:Choice>
              <mc:Fallback>
                <p:oleObj name="think-cell Slide" r:id="rId4" imgW="395" imgH="396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Prostokąt 8"/>
          <p:cNvSpPr/>
          <p:nvPr/>
        </p:nvSpPr>
        <p:spPr>
          <a:xfrm>
            <a:off x="606490" y="162635"/>
            <a:ext cx="943713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rtl="0">
              <a:spcBef>
                <a:spcPts val="300"/>
              </a:spcBef>
              <a:spcAft>
                <a:spcPts val="300"/>
              </a:spcAft>
            </a:pPr>
            <a:r>
              <a:rPr lang="en" b="1" i="0" u="none" kern="0" baseline="0">
                <a:solidFill>
                  <a:srgbClr val="015BAA"/>
                </a:solidFill>
                <a:latin typeface="Calibri" panose="020F0502020204030204" pitchFamily="34" charset="0"/>
                <a:ea typeface="Yu Gothic Light" panose="020B0300000000000000" pitchFamily="34" charset="-128"/>
                <a:cs typeface="Times New Roman" panose="02020603050405020304" pitchFamily="18" charset="0"/>
              </a:rPr>
              <a:t>CONSOLIDATED STATEMENT OF PROFIT OR LOSS AND OTHER COMPREHENSIVE INCOME</a:t>
            </a:r>
            <a:endParaRPr lang="en" b="1" kern="0" dirty="0">
              <a:solidFill>
                <a:srgbClr val="015BAA"/>
              </a:solidFill>
              <a:effectLst/>
              <a:latin typeface="Calibri" panose="020F0502020204030204" pitchFamily="34" charset="0"/>
              <a:ea typeface="Yu Gothic Light" panose="020B0300000000000000" pitchFamily="34" charset="-128"/>
              <a:cs typeface="Times New Roman" panose="02020603050405020304" pitchFamily="18" charset="0"/>
            </a:endParaRPr>
          </a:p>
        </p:txBody>
      </p:sp>
      <p:graphicFrame>
        <p:nvGraphicFramePr>
          <p:cNvPr id="8" name="Tabela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09483627"/>
              </p:ext>
            </p:extLst>
          </p:nvPr>
        </p:nvGraphicFramePr>
        <p:xfrm>
          <a:off x="606490" y="531967"/>
          <a:ext cx="9271157" cy="6269220"/>
        </p:xfrm>
        <a:graphic>
          <a:graphicData uri="http://schemas.openxmlformats.org/drawingml/2006/table">
            <a:tbl>
              <a:tblPr firstRow="1" firstCol="1" bandRow="1">
                <a:tableStyleId>{69012ECD-51FC-41F1-AA8D-1B2483CD663E}</a:tableStyleId>
              </a:tblPr>
              <a:tblGrid>
                <a:gridCol w="5683243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793957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793957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</a:tblGrid>
              <a:tr h="178040">
                <a:tc>
                  <a:txBody>
                    <a:bodyPr/>
                    <a:lstStyle/>
                    <a:p>
                      <a:pPr algn="l" rtl="0"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n" sz="1200" b="0" i="0" u="none" baseline="0">
                          <a:effectLst/>
                        </a:rPr>
                        <a:t> </a:t>
                      </a:r>
                      <a:endParaRPr lang="en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822" marR="38822" marT="0" marB="0" anchor="ctr"/>
                </a:tc>
                <a:tc>
                  <a:txBody>
                    <a:bodyPr/>
                    <a:lstStyle/>
                    <a:p>
                      <a:pPr algn="r" rtl="0"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n" sz="1200" b="1" i="0" u="none" baseline="0">
                          <a:effectLst/>
                        </a:rPr>
                        <a:t>2021</a:t>
                      </a:r>
                      <a:endParaRPr lang="en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822" marR="38822" marT="0" marB="0" anchor="ctr"/>
                </a:tc>
                <a:tc>
                  <a:txBody>
                    <a:bodyPr/>
                    <a:lstStyle/>
                    <a:p>
                      <a:pPr algn="r" rtl="0"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n" sz="1200" b="1" i="0" u="none" baseline="0">
                          <a:effectLst/>
                        </a:rPr>
                        <a:t>2020</a:t>
                      </a:r>
                      <a:endParaRPr lang="en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822" marR="38822" marT="0" marB="0" anchor="ctr"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178040">
                <a:tc>
                  <a:txBody>
                    <a:bodyPr/>
                    <a:lstStyle/>
                    <a:p>
                      <a:pPr algn="l" rtl="0"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n" sz="1200" b="1" i="0" u="none" baseline="0">
                          <a:effectLst/>
                        </a:rPr>
                        <a:t>Revenues from contracts with customers</a:t>
                      </a:r>
                      <a:endParaRPr lang="en" sz="1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822" marR="38822" marT="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n" sz="1200" b="1" i="0" u="none" baseline="0">
                          <a:effectLst/>
                        </a:rPr>
                        <a:t>4,266.5</a:t>
                      </a:r>
                      <a:endParaRPr lang="en" sz="1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822" marR="38822" marT="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n" sz="1200" b="1" i="0" u="none" baseline="0">
                          <a:effectLst/>
                        </a:rPr>
                        <a:t>4,075.6</a:t>
                      </a:r>
                      <a:endParaRPr lang="en" sz="1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822" marR="38822" marT="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195705">
                <a:tc>
                  <a:txBody>
                    <a:bodyPr/>
                    <a:lstStyle/>
                    <a:p>
                      <a:pPr algn="l" rtl="0"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n" sz="1200" b="1" i="1" u="none" baseline="0">
                          <a:effectLst/>
                        </a:rPr>
                        <a:t>Operating expenses</a:t>
                      </a:r>
                      <a:endParaRPr lang="en" sz="1200" b="0" i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822" marR="38822" marT="0" marB="0" anchor="ctr"/>
                </a:tc>
                <a:tc>
                  <a:txBody>
                    <a:bodyPr/>
                    <a:lstStyle/>
                    <a:p>
                      <a:pPr algn="r" rtl="0"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n" sz="1200" b="0" i="0" u="none" baseline="0">
                          <a:effectLst/>
                        </a:rPr>
                        <a:t> </a:t>
                      </a:r>
                      <a:endParaRPr lang="en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822" marR="38822" marT="0" marB="0" anchor="ctr"/>
                </a:tc>
                <a:tc>
                  <a:txBody>
                    <a:bodyPr/>
                    <a:lstStyle/>
                    <a:p>
                      <a:endParaRPr lang="en" sz="1200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822" marR="38822" marT="0" marB="0" anchor="ctr"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178040">
                <a:tc>
                  <a:txBody>
                    <a:bodyPr/>
                    <a:lstStyle/>
                    <a:p>
                      <a:pPr algn="l" rtl="0"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n" sz="1200" b="0" i="0" u="none" baseline="0">
                          <a:effectLst/>
                        </a:rPr>
                        <a:t>Consumption of electricity and traction fuel</a:t>
                      </a:r>
                      <a:endParaRPr lang="en" sz="12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822" marR="38822" marT="0" marB="0" anchor="ctr"/>
                </a:tc>
                <a:tc>
                  <a:txBody>
                    <a:bodyPr/>
                    <a:lstStyle/>
                    <a:p>
                      <a:pPr algn="r" rtl="0"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n" sz="1200" b="0" i="0" u="none" baseline="0">
                          <a:effectLst/>
                        </a:rPr>
                        <a:t>(550.2)</a:t>
                      </a:r>
                      <a:endParaRPr lang="en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822" marR="38822" marT="0" marB="0" anchor="ctr"/>
                </a:tc>
                <a:tc>
                  <a:txBody>
                    <a:bodyPr/>
                    <a:lstStyle/>
                    <a:p>
                      <a:pPr algn="r" rtl="0"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n" sz="1200" b="0" i="0" u="none" baseline="0">
                          <a:effectLst/>
                        </a:rPr>
                        <a:t>(492.7)</a:t>
                      </a:r>
                      <a:endParaRPr lang="en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822" marR="38822" marT="0" marB="0" anchor="ctr"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178040">
                <a:tc>
                  <a:txBody>
                    <a:bodyPr/>
                    <a:lstStyle/>
                    <a:p>
                      <a:pPr algn="l" rtl="0"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n" sz="1200" b="0" i="0" u="none" baseline="0">
                          <a:effectLst/>
                        </a:rPr>
                        <a:t>Infrastructure access services</a:t>
                      </a:r>
                      <a:endParaRPr lang="en" sz="12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822" marR="38822" marT="0" marB="0" anchor="ctr"/>
                </a:tc>
                <a:tc>
                  <a:txBody>
                    <a:bodyPr/>
                    <a:lstStyle/>
                    <a:p>
                      <a:pPr algn="r" rtl="0"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n" sz="1200" b="0" i="0" u="none" baseline="0">
                          <a:effectLst/>
                        </a:rPr>
                        <a:t>(530.0)</a:t>
                      </a:r>
                      <a:endParaRPr lang="en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822" marR="38822" marT="0" marB="0" anchor="ctr"/>
                </a:tc>
                <a:tc>
                  <a:txBody>
                    <a:bodyPr/>
                    <a:lstStyle/>
                    <a:p>
                      <a:pPr algn="r" rtl="0"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n" sz="1200" b="0" i="0" u="none" baseline="0">
                          <a:effectLst/>
                        </a:rPr>
                        <a:t>(517.3)</a:t>
                      </a:r>
                      <a:endParaRPr lang="en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822" marR="38822" marT="0" marB="0" anchor="ctr"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178040">
                <a:tc>
                  <a:txBody>
                    <a:bodyPr/>
                    <a:lstStyle/>
                    <a:p>
                      <a:pPr algn="l" rtl="0"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n" sz="1200" b="0" i="0" u="none" baseline="0">
                          <a:effectLst/>
                        </a:rPr>
                        <a:t>Transport services</a:t>
                      </a:r>
                      <a:endParaRPr lang="en" sz="12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822" marR="38822" marT="0" marB="0" anchor="ctr"/>
                </a:tc>
                <a:tc>
                  <a:txBody>
                    <a:bodyPr/>
                    <a:lstStyle/>
                    <a:p>
                      <a:pPr algn="r" rtl="0"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n" sz="1200" b="0" i="0" u="none" baseline="0">
                          <a:effectLst/>
                        </a:rPr>
                        <a:t>(350.7)</a:t>
                      </a:r>
                      <a:endParaRPr lang="en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822" marR="38822" marT="0" marB="0" anchor="ctr"/>
                </a:tc>
                <a:tc>
                  <a:txBody>
                    <a:bodyPr/>
                    <a:lstStyle/>
                    <a:p>
                      <a:pPr algn="r" rtl="0"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n" sz="1200" b="0" i="0" u="none" baseline="0">
                          <a:effectLst/>
                        </a:rPr>
                        <a:t>(340.5)</a:t>
                      </a:r>
                      <a:endParaRPr lang="en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822" marR="38822" marT="0" marB="0" anchor="ctr"/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178040">
                <a:tc>
                  <a:txBody>
                    <a:bodyPr/>
                    <a:lstStyle/>
                    <a:p>
                      <a:pPr algn="l" rtl="0"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n" sz="1200" b="0" i="0" u="none" baseline="0">
                          <a:effectLst/>
                        </a:rPr>
                        <a:t>Other services</a:t>
                      </a:r>
                      <a:endParaRPr lang="en" sz="12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822" marR="38822" marT="0" marB="0" anchor="ctr"/>
                </a:tc>
                <a:tc>
                  <a:txBody>
                    <a:bodyPr/>
                    <a:lstStyle/>
                    <a:p>
                      <a:pPr algn="r" rtl="0"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n" sz="1200" b="0" i="0" u="none" baseline="0">
                          <a:effectLst/>
                        </a:rPr>
                        <a:t>(413.9)</a:t>
                      </a:r>
                      <a:endParaRPr lang="en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822" marR="38822" marT="0" marB="0" anchor="ctr"/>
                </a:tc>
                <a:tc>
                  <a:txBody>
                    <a:bodyPr/>
                    <a:lstStyle/>
                    <a:p>
                      <a:pPr algn="r" rtl="0"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n" sz="1200" b="0" i="0" u="none" baseline="0">
                          <a:effectLst/>
                        </a:rPr>
                        <a:t>(365.8)</a:t>
                      </a:r>
                      <a:endParaRPr lang="en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822" marR="38822" marT="0" marB="0" anchor="ctr"/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178040">
                <a:tc>
                  <a:txBody>
                    <a:bodyPr/>
                    <a:lstStyle/>
                    <a:p>
                      <a:pPr algn="l" rtl="0"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n" sz="1200" b="0" i="0" u="none" baseline="0">
                          <a:effectLst/>
                        </a:rPr>
                        <a:t>Employee benefits</a:t>
                      </a:r>
                      <a:endParaRPr lang="en" sz="12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822" marR="38822" marT="0" marB="0" anchor="ctr"/>
                </a:tc>
                <a:tc>
                  <a:txBody>
                    <a:bodyPr/>
                    <a:lstStyle/>
                    <a:p>
                      <a:pPr algn="r" rtl="0"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n" sz="1200" b="0" i="0" u="none" baseline="0">
                          <a:effectLst/>
                        </a:rPr>
                        <a:t>(1,622.0)</a:t>
                      </a:r>
                      <a:endParaRPr lang="en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822" marR="38822" marT="0" marB="0" anchor="ctr"/>
                </a:tc>
                <a:tc>
                  <a:txBody>
                    <a:bodyPr/>
                    <a:lstStyle/>
                    <a:p>
                      <a:pPr algn="r" rtl="0"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n" sz="1200" b="0" i="0" u="none" baseline="0">
                          <a:effectLst/>
                        </a:rPr>
                        <a:t>(1,638.1)</a:t>
                      </a:r>
                      <a:endParaRPr lang="en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822" marR="38822" marT="0" marB="0" anchor="ctr"/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  <a:tr h="178040">
                <a:tc>
                  <a:txBody>
                    <a:bodyPr/>
                    <a:lstStyle/>
                    <a:p>
                      <a:pPr algn="l" rtl="0"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n" sz="1200" b="0" i="0" u="none" baseline="0">
                          <a:effectLst/>
                        </a:rPr>
                        <a:t>Other expenses </a:t>
                      </a:r>
                      <a:endParaRPr lang="en" sz="12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822" marR="38822" marT="0" marB="0" anchor="ctr"/>
                </a:tc>
                <a:tc>
                  <a:txBody>
                    <a:bodyPr/>
                    <a:lstStyle/>
                    <a:p>
                      <a:pPr algn="r" rtl="0"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n" sz="1200" b="0" i="0" u="none" baseline="0">
                          <a:effectLst/>
                        </a:rPr>
                        <a:t>(309.1)</a:t>
                      </a:r>
                      <a:endParaRPr lang="en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822" marR="38822" marT="0" marB="0" anchor="ctr"/>
                </a:tc>
                <a:tc>
                  <a:txBody>
                    <a:bodyPr/>
                    <a:lstStyle/>
                    <a:p>
                      <a:pPr algn="r" rtl="0"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n" sz="1200" b="0" i="0" u="none" baseline="0">
                          <a:effectLst/>
                        </a:rPr>
                        <a:t>(264.6)</a:t>
                      </a:r>
                      <a:endParaRPr lang="en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822" marR="38822" marT="0" marB="0" anchor="ctr"/>
                </a:tc>
                <a:extLst>
                  <a:ext uri="{0D108BD9-81ED-4DB2-BD59-A6C34878D82A}">
                    <a16:rowId xmlns="" xmlns:a16="http://schemas.microsoft.com/office/drawing/2014/main" val="10008"/>
                  </a:ext>
                </a:extLst>
              </a:tr>
              <a:tr h="195705">
                <a:tc>
                  <a:txBody>
                    <a:bodyPr/>
                    <a:lstStyle/>
                    <a:p>
                      <a:pPr algn="l" rtl="0"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n" sz="1200" b="0" i="0" u="none" baseline="0">
                          <a:effectLst/>
                        </a:rPr>
                        <a:t> </a:t>
                      </a:r>
                      <a:endParaRPr lang="en" sz="12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822" marR="38822" marT="0" marB="0" anchor="ctr"/>
                </a:tc>
                <a:tc>
                  <a:txBody>
                    <a:bodyPr/>
                    <a:lstStyle/>
                    <a:p>
                      <a:pPr algn="r" rtl="0"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n" sz="1200" b="0" i="0" u="none" baseline="0">
                          <a:effectLst/>
                        </a:rPr>
                        <a:t> </a:t>
                      </a:r>
                      <a:endParaRPr lang="en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822" marR="38822" marT="0" marB="0" anchor="ctr"/>
                </a:tc>
                <a:tc>
                  <a:txBody>
                    <a:bodyPr/>
                    <a:lstStyle/>
                    <a:p>
                      <a:endParaRPr lang="en" sz="12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822" marR="38822" marT="0" marB="0" anchor="ctr"/>
                </a:tc>
                <a:extLst>
                  <a:ext uri="{0D108BD9-81ED-4DB2-BD59-A6C34878D82A}">
                    <a16:rowId xmlns="" xmlns:a16="http://schemas.microsoft.com/office/drawing/2014/main" val="10009"/>
                  </a:ext>
                </a:extLst>
              </a:tr>
              <a:tr h="178040">
                <a:tc>
                  <a:txBody>
                    <a:bodyPr/>
                    <a:lstStyle/>
                    <a:p>
                      <a:pPr algn="l" rtl="0"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n" sz="1200" b="0" i="0" u="none" baseline="0">
                          <a:effectLst/>
                        </a:rPr>
                        <a:t>Other operating revenue (and expenses)</a:t>
                      </a:r>
                      <a:endParaRPr lang="en" sz="12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822" marR="38822" marT="0" marB="0" anchor="ctr"/>
                </a:tc>
                <a:tc>
                  <a:txBody>
                    <a:bodyPr/>
                    <a:lstStyle/>
                    <a:p>
                      <a:pPr algn="r" rtl="0"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n" sz="1200" b="0" i="0" u="none" baseline="0">
                          <a:effectLst/>
                        </a:rPr>
                        <a:t>22.6</a:t>
                      </a:r>
                      <a:endParaRPr lang="en" sz="1200" b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822" marR="38822" marT="0" marB="0" anchor="ctr"/>
                </a:tc>
                <a:tc>
                  <a:txBody>
                    <a:bodyPr/>
                    <a:lstStyle/>
                    <a:p>
                      <a:pPr algn="r" rtl="0"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n" sz="1200" b="0" i="0" u="none" baseline="0">
                          <a:effectLst/>
                        </a:rPr>
                        <a:t>123.6</a:t>
                      </a:r>
                      <a:endParaRPr lang="en" sz="12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822" marR="38822" marT="0" marB="0" anchor="ctr"/>
                </a:tc>
                <a:extLst>
                  <a:ext uri="{0D108BD9-81ED-4DB2-BD59-A6C34878D82A}">
                    <a16:rowId xmlns="" xmlns:a16="http://schemas.microsoft.com/office/drawing/2014/main" val="10010"/>
                  </a:ext>
                </a:extLst>
              </a:tr>
              <a:tr h="178040">
                <a:tc>
                  <a:txBody>
                    <a:bodyPr/>
                    <a:lstStyle/>
                    <a:p>
                      <a:pPr algn="l" rtl="0"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n" sz="1200" b="1" i="0" u="none" baseline="0">
                          <a:effectLst/>
                        </a:rPr>
                        <a:t>Operating profit before depreciation and amortization (EBITDA)</a:t>
                      </a:r>
                      <a:endParaRPr lang="en" sz="12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822" marR="38822" marT="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n" sz="1200" b="0" i="0" u="none" baseline="0">
                          <a:effectLst/>
                        </a:rPr>
                        <a:t>513.2</a:t>
                      </a:r>
                      <a:endParaRPr lang="en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822" marR="38822" marT="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n" sz="1200" b="0" i="0" u="none" baseline="0">
                          <a:effectLst/>
                        </a:rPr>
                        <a:t>580.2</a:t>
                      </a:r>
                      <a:endParaRPr lang="en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822" marR="38822" marT="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11"/>
                  </a:ext>
                </a:extLst>
              </a:tr>
              <a:tr h="178040">
                <a:tc>
                  <a:txBody>
                    <a:bodyPr/>
                    <a:lstStyle/>
                    <a:p>
                      <a:pPr algn="l" rtl="0"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n" sz="1200" b="0" i="0" u="none" baseline="0">
                          <a:effectLst/>
                        </a:rPr>
                        <a:t>Depreciation, amortization and impairment allowances</a:t>
                      </a:r>
                      <a:endParaRPr lang="en" sz="12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822" marR="38822" marT="0" marB="0" anchor="ctr"/>
                </a:tc>
                <a:tc>
                  <a:txBody>
                    <a:bodyPr/>
                    <a:lstStyle/>
                    <a:p>
                      <a:pPr algn="r" rtl="0"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n" sz="1200" b="0" i="0" u="none" baseline="0">
                          <a:effectLst/>
                        </a:rPr>
                        <a:t>(722.0)</a:t>
                      </a:r>
                      <a:endParaRPr lang="en" sz="12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822" marR="38822" marT="0" marB="0" anchor="ctr"/>
                </a:tc>
                <a:tc>
                  <a:txBody>
                    <a:bodyPr/>
                    <a:lstStyle/>
                    <a:p>
                      <a:pPr algn="r" rtl="0"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n" sz="1200" b="0" i="0" u="none" baseline="0">
                          <a:effectLst/>
                        </a:rPr>
                        <a:t>(766.6)</a:t>
                      </a:r>
                      <a:endParaRPr lang="en" sz="12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822" marR="38822" marT="0" marB="0" anchor="ctr"/>
                </a:tc>
                <a:extLst>
                  <a:ext uri="{0D108BD9-81ED-4DB2-BD59-A6C34878D82A}">
                    <a16:rowId xmlns="" xmlns:a16="http://schemas.microsoft.com/office/drawing/2014/main" val="10012"/>
                  </a:ext>
                </a:extLst>
              </a:tr>
              <a:tr h="178040">
                <a:tc>
                  <a:txBody>
                    <a:bodyPr/>
                    <a:lstStyle/>
                    <a:p>
                      <a:pPr algn="l" rtl="0"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n" sz="1200" b="1" i="0" u="none" baseline="0">
                          <a:effectLst/>
                        </a:rPr>
                        <a:t>Profit / (loss) on operating activities (EBIT)</a:t>
                      </a:r>
                      <a:endParaRPr lang="en" sz="1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822" marR="38822" marT="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n" sz="1200" b="1" i="0" u="none" baseline="0">
                          <a:effectLst/>
                        </a:rPr>
                        <a:t>(208.8)</a:t>
                      </a:r>
                      <a:endParaRPr lang="en" sz="1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822" marR="38822" marT="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n" sz="1200" b="1" i="0" u="none" baseline="0">
                          <a:effectLst/>
                        </a:rPr>
                        <a:t>(186.4)</a:t>
                      </a:r>
                      <a:endParaRPr lang="en" sz="1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822" marR="38822" marT="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13"/>
                  </a:ext>
                </a:extLst>
              </a:tr>
              <a:tr h="178040">
                <a:tc>
                  <a:txBody>
                    <a:bodyPr/>
                    <a:lstStyle/>
                    <a:p>
                      <a:pPr algn="l" rtl="0"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n" sz="1200" b="0" i="0" u="none" baseline="0">
                          <a:effectLst/>
                        </a:rPr>
                        <a:t>Financial revenue (and expenses)</a:t>
                      </a:r>
                      <a:endParaRPr lang="en" sz="12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822" marR="38822" marT="0" marB="0" anchor="ctr"/>
                </a:tc>
                <a:tc>
                  <a:txBody>
                    <a:bodyPr/>
                    <a:lstStyle/>
                    <a:p>
                      <a:pPr algn="r" rtl="0"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n" sz="1200" b="0" i="0" u="none" baseline="0">
                          <a:effectLst/>
                        </a:rPr>
                        <a:t>(60.3)</a:t>
                      </a:r>
                      <a:endParaRPr lang="en" sz="12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822" marR="38822" marT="0" marB="0" anchor="ctr"/>
                </a:tc>
                <a:tc>
                  <a:txBody>
                    <a:bodyPr/>
                    <a:lstStyle/>
                    <a:p>
                      <a:pPr algn="r" rtl="0"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n" sz="1200" b="0" i="0" u="none" baseline="0">
                          <a:effectLst/>
                        </a:rPr>
                        <a:t>(82.2)</a:t>
                      </a:r>
                      <a:endParaRPr lang="en" sz="12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822" marR="38822" marT="0" marB="0" anchor="ctr"/>
                </a:tc>
                <a:extLst>
                  <a:ext uri="{0D108BD9-81ED-4DB2-BD59-A6C34878D82A}">
                    <a16:rowId xmlns="" xmlns:a16="http://schemas.microsoft.com/office/drawing/2014/main" val="10014"/>
                  </a:ext>
                </a:extLst>
              </a:tr>
              <a:tr h="356080">
                <a:tc>
                  <a:txBody>
                    <a:bodyPr/>
                    <a:lstStyle/>
                    <a:p>
                      <a:pPr algn="l" rtl="0"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n" sz="1200" b="0" i="0" u="none" baseline="0">
                          <a:effectLst/>
                        </a:rPr>
                        <a:t>Share in the profit / (loss) of entities accounted for under the equity method</a:t>
                      </a:r>
                      <a:r>
                        <a:rPr lang="en" sz="1200" b="0">
                          <a:effectLst/>
                        </a:rPr>
                        <a:t/>
                      </a:r>
                      <a:br>
                        <a:rPr lang="en" sz="1200" b="0">
                          <a:effectLst/>
                        </a:rPr>
                      </a:br>
                      <a:endParaRPr lang="en" sz="12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822" marR="38822" marT="0" marB="0" anchor="ctr"/>
                </a:tc>
                <a:tc>
                  <a:txBody>
                    <a:bodyPr/>
                    <a:lstStyle/>
                    <a:p>
                      <a:pPr algn="r" rtl="0"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n" sz="1200" b="0" i="0" u="none" baseline="0">
                          <a:effectLst/>
                        </a:rPr>
                        <a:t>4.7</a:t>
                      </a:r>
                      <a:endParaRPr lang="en" sz="1200" b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822" marR="38822" marT="0" marB="0" anchor="ctr"/>
                </a:tc>
                <a:tc>
                  <a:txBody>
                    <a:bodyPr/>
                    <a:lstStyle/>
                    <a:p>
                      <a:pPr algn="r" rtl="0"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n" sz="1200" b="0" i="0" u="none" baseline="0">
                          <a:effectLst/>
                        </a:rPr>
                        <a:t>1.7</a:t>
                      </a:r>
                      <a:endParaRPr lang="en" sz="12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822" marR="38822" marT="0" marB="0" anchor="ctr"/>
                </a:tc>
                <a:extLst>
                  <a:ext uri="{0D108BD9-81ED-4DB2-BD59-A6C34878D82A}">
                    <a16:rowId xmlns="" xmlns:a16="http://schemas.microsoft.com/office/drawing/2014/main" val="10015"/>
                  </a:ext>
                </a:extLst>
              </a:tr>
              <a:tr h="178040">
                <a:tc>
                  <a:txBody>
                    <a:bodyPr/>
                    <a:lstStyle/>
                    <a:p>
                      <a:pPr algn="l" rtl="0"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n" sz="1200" b="1" i="0" u="none" baseline="0">
                          <a:effectLst/>
                        </a:rPr>
                        <a:t>Profit / (loss) before tax</a:t>
                      </a:r>
                      <a:endParaRPr lang="en" sz="1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822" marR="38822" marT="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n" sz="1200" b="1" i="0" u="none" baseline="0">
                          <a:effectLst/>
                        </a:rPr>
                        <a:t>(264.4)</a:t>
                      </a:r>
                      <a:endParaRPr lang="en" sz="1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822" marR="38822" marT="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n" sz="1200" b="1" i="0" u="none" baseline="0">
                          <a:effectLst/>
                        </a:rPr>
                        <a:t>(266.9)</a:t>
                      </a:r>
                      <a:endParaRPr lang="en" sz="1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822" marR="38822" marT="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16"/>
                  </a:ext>
                </a:extLst>
              </a:tr>
              <a:tr h="178040">
                <a:tc>
                  <a:txBody>
                    <a:bodyPr/>
                    <a:lstStyle/>
                    <a:p>
                      <a:pPr algn="l" rtl="0"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n" sz="1200" b="0" i="0" u="none" baseline="0">
                          <a:effectLst/>
                        </a:rPr>
                        <a:t>Income tax</a:t>
                      </a:r>
                      <a:endParaRPr lang="en" sz="12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822" marR="38822" marT="0" marB="0" anchor="ctr"/>
                </a:tc>
                <a:tc>
                  <a:txBody>
                    <a:bodyPr/>
                    <a:lstStyle/>
                    <a:p>
                      <a:pPr algn="r" rtl="0"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n" sz="1200" b="0" i="0" u="none" baseline="0">
                          <a:effectLst/>
                        </a:rPr>
                        <a:t>39.1</a:t>
                      </a:r>
                      <a:endParaRPr lang="en" sz="1200" b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822" marR="38822" marT="0" marB="0" anchor="ctr"/>
                </a:tc>
                <a:tc>
                  <a:txBody>
                    <a:bodyPr/>
                    <a:lstStyle/>
                    <a:p>
                      <a:pPr algn="r" rtl="0"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n" sz="1200" b="0" i="0" u="none" baseline="0">
                          <a:effectLst/>
                        </a:rPr>
                        <a:t>42.6</a:t>
                      </a:r>
                      <a:endParaRPr lang="en" sz="12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822" marR="38822" marT="0" marB="0" anchor="ctr"/>
                </a:tc>
                <a:extLst>
                  <a:ext uri="{0D108BD9-81ED-4DB2-BD59-A6C34878D82A}">
                    <a16:rowId xmlns="" xmlns:a16="http://schemas.microsoft.com/office/drawing/2014/main" val="10017"/>
                  </a:ext>
                </a:extLst>
              </a:tr>
              <a:tr h="178040">
                <a:tc>
                  <a:txBody>
                    <a:bodyPr/>
                    <a:lstStyle/>
                    <a:p>
                      <a:pPr algn="l" rtl="0"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n" sz="1200" b="1" i="0" u="none" baseline="0">
                          <a:effectLst/>
                        </a:rPr>
                        <a:t>NET PROFIT / (LOSS)</a:t>
                      </a:r>
                      <a:endParaRPr lang="en" sz="1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822" marR="38822" marT="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n" sz="1200" b="1" i="0" u="none" baseline="0">
                          <a:effectLst/>
                        </a:rPr>
                        <a:t>(225.3)</a:t>
                      </a:r>
                      <a:endParaRPr lang="en" sz="1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822" marR="38822" marT="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n" sz="1200" b="1" i="0" u="none" baseline="0">
                          <a:effectLst/>
                        </a:rPr>
                        <a:t>(224.3)</a:t>
                      </a:r>
                      <a:endParaRPr lang="en" sz="1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822" marR="38822" marT="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18"/>
                  </a:ext>
                </a:extLst>
              </a:tr>
              <a:tr h="195705">
                <a:tc>
                  <a:txBody>
                    <a:bodyPr/>
                    <a:lstStyle/>
                    <a:p>
                      <a:pPr algn="l" rtl="0"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n" sz="1200" b="0" i="0" u="none" baseline="0">
                          <a:effectLst/>
                        </a:rPr>
                        <a:t> </a:t>
                      </a:r>
                      <a:endParaRPr lang="en" sz="12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822" marR="38822" marT="0" marB="0" anchor="ctr"/>
                </a:tc>
                <a:tc>
                  <a:txBody>
                    <a:bodyPr/>
                    <a:lstStyle/>
                    <a:p>
                      <a:pPr algn="r" rtl="0"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n" sz="1200" b="0" i="0" u="none" baseline="0">
                          <a:effectLst/>
                        </a:rPr>
                        <a:t> </a:t>
                      </a:r>
                      <a:endParaRPr lang="en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822" marR="38822" marT="0" marB="0" anchor="ctr"/>
                </a:tc>
                <a:tc>
                  <a:txBody>
                    <a:bodyPr/>
                    <a:lstStyle/>
                    <a:p>
                      <a:endParaRPr lang="en" sz="1200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822" marR="38822" marT="0" marB="0" anchor="ctr"/>
                </a:tc>
                <a:extLst>
                  <a:ext uri="{0D108BD9-81ED-4DB2-BD59-A6C34878D82A}">
                    <a16:rowId xmlns="" xmlns:a16="http://schemas.microsoft.com/office/drawing/2014/main" val="10019"/>
                  </a:ext>
                </a:extLst>
              </a:tr>
              <a:tr h="195705">
                <a:tc>
                  <a:txBody>
                    <a:bodyPr/>
                    <a:lstStyle/>
                    <a:p>
                      <a:pPr algn="l" rtl="0"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n" sz="1200" b="1" i="0" u="none" baseline="0">
                          <a:effectLst/>
                        </a:rPr>
                        <a:t>OTHER COMPREHENSIVE INCOME </a:t>
                      </a:r>
                      <a:endParaRPr lang="en" sz="12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822" marR="38822" marT="0" marB="0" anchor="ctr"/>
                </a:tc>
                <a:tc>
                  <a:txBody>
                    <a:bodyPr/>
                    <a:lstStyle/>
                    <a:p>
                      <a:pPr algn="r" rtl="0"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n" sz="1200" b="0" i="0" u="none" baseline="0">
                          <a:effectLst/>
                        </a:rPr>
                        <a:t> </a:t>
                      </a:r>
                      <a:endParaRPr lang="en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822" marR="38822" marT="0" marB="0" anchor="ctr"/>
                </a:tc>
                <a:tc>
                  <a:txBody>
                    <a:bodyPr/>
                    <a:lstStyle/>
                    <a:p>
                      <a:endParaRPr lang="en" sz="1200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822" marR="38822" marT="0" marB="0" anchor="ctr"/>
                </a:tc>
                <a:extLst>
                  <a:ext uri="{0D108BD9-81ED-4DB2-BD59-A6C34878D82A}">
                    <a16:rowId xmlns="" xmlns:a16="http://schemas.microsoft.com/office/drawing/2014/main" val="10020"/>
                  </a:ext>
                </a:extLst>
              </a:tr>
              <a:tr h="178040">
                <a:tc>
                  <a:txBody>
                    <a:bodyPr/>
                    <a:lstStyle/>
                    <a:p>
                      <a:pPr algn="l" rtl="0"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n" sz="1200" b="0" i="0" u="none" baseline="0">
                          <a:effectLst/>
                        </a:rPr>
                        <a:t>Measurement of hedging instruments</a:t>
                      </a:r>
                      <a:endParaRPr lang="en" sz="12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822" marR="38822" marT="0" marB="0" anchor="ctr"/>
                </a:tc>
                <a:tc>
                  <a:txBody>
                    <a:bodyPr/>
                    <a:lstStyle/>
                    <a:p>
                      <a:pPr algn="r" rtl="0"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n" sz="1200" b="0" i="0" u="none" baseline="0">
                          <a:effectLst/>
                        </a:rPr>
                        <a:t>13.2</a:t>
                      </a:r>
                      <a:endParaRPr lang="en" sz="12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822" marR="38822" marT="0" marB="0" anchor="ctr"/>
                </a:tc>
                <a:tc>
                  <a:txBody>
                    <a:bodyPr/>
                    <a:lstStyle/>
                    <a:p>
                      <a:pPr algn="r" rtl="0"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n" sz="1200" b="0" i="0" u="none" baseline="0">
                          <a:effectLst/>
                        </a:rPr>
                        <a:t>(50.8)</a:t>
                      </a:r>
                      <a:endParaRPr lang="en" sz="12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822" marR="38822" marT="0" marB="0" anchor="ctr"/>
                </a:tc>
                <a:extLst>
                  <a:ext uri="{0D108BD9-81ED-4DB2-BD59-A6C34878D82A}">
                    <a16:rowId xmlns="" xmlns:a16="http://schemas.microsoft.com/office/drawing/2014/main" val="10021"/>
                  </a:ext>
                </a:extLst>
              </a:tr>
              <a:tr h="178040">
                <a:tc>
                  <a:txBody>
                    <a:bodyPr/>
                    <a:lstStyle/>
                    <a:p>
                      <a:pPr algn="l" rtl="0"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n" sz="1200" b="0" i="0" u="none" baseline="0">
                          <a:effectLst/>
                        </a:rPr>
                        <a:t>Income tax </a:t>
                      </a:r>
                      <a:endParaRPr lang="en" sz="12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822" marR="38822" marT="0" marB="0" anchor="ctr"/>
                </a:tc>
                <a:tc>
                  <a:txBody>
                    <a:bodyPr/>
                    <a:lstStyle/>
                    <a:p>
                      <a:pPr algn="r" rtl="0"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n" sz="1200" b="0" i="0" u="none" baseline="0">
                          <a:effectLst/>
                        </a:rPr>
                        <a:t>(2.5)</a:t>
                      </a:r>
                      <a:endParaRPr lang="en" sz="1200" b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822" marR="38822" marT="0" marB="0" anchor="ctr"/>
                </a:tc>
                <a:tc>
                  <a:txBody>
                    <a:bodyPr/>
                    <a:lstStyle/>
                    <a:p>
                      <a:pPr algn="r" rtl="0"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n" sz="1200" b="0" i="0" u="none" baseline="0">
                          <a:effectLst/>
                        </a:rPr>
                        <a:t>9.7</a:t>
                      </a:r>
                      <a:endParaRPr lang="en" sz="1200" b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822" marR="38822" marT="0" marB="0" anchor="ctr"/>
                </a:tc>
                <a:extLst>
                  <a:ext uri="{0D108BD9-81ED-4DB2-BD59-A6C34878D82A}">
                    <a16:rowId xmlns="" xmlns:a16="http://schemas.microsoft.com/office/drawing/2014/main" val="10022"/>
                  </a:ext>
                </a:extLst>
              </a:tr>
              <a:tr h="178040">
                <a:tc>
                  <a:txBody>
                    <a:bodyPr/>
                    <a:lstStyle/>
                    <a:p>
                      <a:pPr algn="l" rtl="0"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n" sz="1200" b="0" i="0" u="none" baseline="0" dirty="0">
                          <a:effectLst/>
                        </a:rPr>
                        <a:t>Exchange differences from conversion of financial statements of foreign operations</a:t>
                      </a:r>
                      <a:endParaRPr lang="en" sz="12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822" marR="38822" marT="0" marB="0" anchor="ctr"/>
                </a:tc>
                <a:tc>
                  <a:txBody>
                    <a:bodyPr/>
                    <a:lstStyle/>
                    <a:p>
                      <a:pPr algn="r" rtl="0"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n" sz="1200" b="0" i="0" u="none" baseline="0">
                          <a:effectLst/>
                        </a:rPr>
                        <a:t>37.7</a:t>
                      </a:r>
                      <a:endParaRPr lang="en" sz="1200" b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822" marR="38822" marT="0" marB="0" anchor="ctr"/>
                </a:tc>
                <a:tc>
                  <a:txBody>
                    <a:bodyPr/>
                    <a:lstStyle/>
                    <a:p>
                      <a:pPr algn="r" rtl="0"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n" sz="1200" b="0" i="0" u="none" baseline="0">
                          <a:effectLst/>
                        </a:rPr>
                        <a:t>27.3</a:t>
                      </a:r>
                      <a:endParaRPr lang="en" sz="1200" b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822" marR="38822" marT="0" marB="0" anchor="ctr"/>
                </a:tc>
                <a:extLst>
                  <a:ext uri="{0D108BD9-81ED-4DB2-BD59-A6C34878D82A}">
                    <a16:rowId xmlns="" xmlns:a16="http://schemas.microsoft.com/office/drawing/2014/main" val="10023"/>
                  </a:ext>
                </a:extLst>
              </a:tr>
              <a:tr h="356080">
                <a:tc>
                  <a:txBody>
                    <a:bodyPr/>
                    <a:lstStyle/>
                    <a:p>
                      <a:pPr algn="l" rtl="0"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n" sz="1200" b="1" i="0" u="none" baseline="0" dirty="0">
                          <a:effectLst/>
                        </a:rPr>
                        <a:t>Total other comprehensive income subject to </a:t>
                      </a:r>
                      <a:r>
                        <a:rPr lang="en" sz="1200" b="1" dirty="0">
                          <a:effectLst/>
                        </a:rPr>
                        <a:t/>
                      </a:r>
                      <a:br>
                        <a:rPr lang="en" sz="1200" b="1" dirty="0">
                          <a:effectLst/>
                        </a:rPr>
                      </a:br>
                      <a:r>
                        <a:rPr lang="en" sz="1200" b="1" i="0" u="none" baseline="0" dirty="0">
                          <a:effectLst/>
                        </a:rPr>
                        <a:t>reclassification to profit or loss</a:t>
                      </a:r>
                      <a:endParaRPr lang="en" sz="1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822" marR="38822" marT="0" marB="0" anchor="ctr"/>
                </a:tc>
                <a:tc>
                  <a:txBody>
                    <a:bodyPr/>
                    <a:lstStyle/>
                    <a:p>
                      <a:pPr algn="r" rtl="0"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n" sz="1200" b="1" i="0" u="none" baseline="0">
                          <a:effectLst/>
                        </a:rPr>
                        <a:t>48.4</a:t>
                      </a:r>
                      <a:endParaRPr lang="en" sz="1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822" marR="38822" marT="0" marB="0" anchor="ctr"/>
                </a:tc>
                <a:tc>
                  <a:txBody>
                    <a:bodyPr/>
                    <a:lstStyle/>
                    <a:p>
                      <a:pPr algn="r" rtl="0"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n" sz="1200" b="1" i="0" u="none" baseline="0">
                          <a:effectLst/>
                        </a:rPr>
                        <a:t>(13.8)</a:t>
                      </a:r>
                      <a:endParaRPr lang="en" sz="1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822" marR="38822" marT="0" marB="0" anchor="ctr"/>
                </a:tc>
                <a:extLst>
                  <a:ext uri="{0D108BD9-81ED-4DB2-BD59-A6C34878D82A}">
                    <a16:rowId xmlns="" xmlns:a16="http://schemas.microsoft.com/office/drawing/2014/main" val="10024"/>
                  </a:ext>
                </a:extLst>
              </a:tr>
              <a:tr h="178040">
                <a:tc>
                  <a:txBody>
                    <a:bodyPr/>
                    <a:lstStyle/>
                    <a:p>
                      <a:pPr algn="l" rtl="0"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n" sz="1200" b="0" i="0" u="none" baseline="0">
                          <a:effectLst/>
                        </a:rPr>
                        <a:t>Actuarial gains / (losses) on employee benefits</a:t>
                      </a:r>
                      <a:endParaRPr lang="en" sz="12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822" marR="38822" marT="0" marB="0" anchor="ctr"/>
                </a:tc>
                <a:tc>
                  <a:txBody>
                    <a:bodyPr/>
                    <a:lstStyle/>
                    <a:p>
                      <a:pPr algn="r" rtl="0"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n" sz="1200" b="0" i="0" u="none" baseline="0">
                          <a:effectLst/>
                        </a:rPr>
                        <a:t>91.0</a:t>
                      </a:r>
                      <a:endParaRPr lang="en" sz="12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822" marR="38822" marT="0" marB="0" anchor="ctr"/>
                </a:tc>
                <a:tc>
                  <a:txBody>
                    <a:bodyPr/>
                    <a:lstStyle/>
                    <a:p>
                      <a:pPr algn="r" rtl="0"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n" sz="1200" b="0" i="0" u="none" baseline="0">
                          <a:effectLst/>
                        </a:rPr>
                        <a:t>(50.2)</a:t>
                      </a:r>
                      <a:endParaRPr lang="en" sz="1200" b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822" marR="38822" marT="0" marB="0" anchor="ctr"/>
                </a:tc>
                <a:extLst>
                  <a:ext uri="{0D108BD9-81ED-4DB2-BD59-A6C34878D82A}">
                    <a16:rowId xmlns="" xmlns:a16="http://schemas.microsoft.com/office/drawing/2014/main" val="10025"/>
                  </a:ext>
                </a:extLst>
              </a:tr>
              <a:tr h="178040">
                <a:tc>
                  <a:txBody>
                    <a:bodyPr/>
                    <a:lstStyle/>
                    <a:p>
                      <a:pPr algn="l" rtl="0"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n" sz="1200" b="0" i="0" u="none" baseline="0">
                          <a:effectLst/>
                        </a:rPr>
                        <a:t>Income tax </a:t>
                      </a:r>
                      <a:endParaRPr lang="en" sz="12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822" marR="38822" marT="0" marB="0" anchor="ctr"/>
                </a:tc>
                <a:tc>
                  <a:txBody>
                    <a:bodyPr/>
                    <a:lstStyle/>
                    <a:p>
                      <a:pPr algn="r" rtl="0"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n" sz="1200" b="0" i="0" u="none" baseline="0">
                          <a:effectLst/>
                        </a:rPr>
                        <a:t>(17.3)</a:t>
                      </a:r>
                      <a:endParaRPr lang="en" sz="12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822" marR="38822" marT="0" marB="0" anchor="ctr"/>
                </a:tc>
                <a:tc>
                  <a:txBody>
                    <a:bodyPr/>
                    <a:lstStyle/>
                    <a:p>
                      <a:pPr algn="r" rtl="0"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n" sz="1200" b="0" i="0" u="none" baseline="0">
                          <a:effectLst/>
                        </a:rPr>
                        <a:t>9.5</a:t>
                      </a:r>
                      <a:endParaRPr lang="en" sz="1200" b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822" marR="38822" marT="0" marB="0" anchor="ctr"/>
                </a:tc>
                <a:extLst>
                  <a:ext uri="{0D108BD9-81ED-4DB2-BD59-A6C34878D82A}">
                    <a16:rowId xmlns="" xmlns:a16="http://schemas.microsoft.com/office/drawing/2014/main" val="10026"/>
                  </a:ext>
                </a:extLst>
              </a:tr>
              <a:tr h="178040">
                <a:tc>
                  <a:txBody>
                    <a:bodyPr/>
                    <a:lstStyle/>
                    <a:p>
                      <a:pPr algn="l" rtl="0"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n" sz="1200" b="0" i="0" u="none" baseline="0">
                          <a:effectLst/>
                        </a:rPr>
                        <a:t>Measurement of equity instruments at fair value</a:t>
                      </a:r>
                      <a:endParaRPr lang="en" sz="12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822" marR="38822" marT="0" marB="0" anchor="ctr"/>
                </a:tc>
                <a:tc>
                  <a:txBody>
                    <a:bodyPr/>
                    <a:lstStyle/>
                    <a:p>
                      <a:pPr algn="r" rtl="0"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n" sz="1200" b="0" i="0" u="none" baseline="0">
                          <a:effectLst/>
                        </a:rPr>
                        <a:t>-</a:t>
                      </a:r>
                      <a:endParaRPr lang="en" sz="12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822" marR="38822" marT="0" marB="0" anchor="ctr"/>
                </a:tc>
                <a:tc>
                  <a:txBody>
                    <a:bodyPr/>
                    <a:lstStyle/>
                    <a:p>
                      <a:pPr algn="r" rtl="0"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n" sz="1200" b="0" i="0" u="none" baseline="0">
                          <a:effectLst/>
                        </a:rPr>
                        <a:t>(0.7)</a:t>
                      </a:r>
                      <a:endParaRPr lang="en" sz="12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822" marR="38822" marT="0" marB="0" anchor="ctr"/>
                </a:tc>
                <a:extLst>
                  <a:ext uri="{0D108BD9-81ED-4DB2-BD59-A6C34878D82A}">
                    <a16:rowId xmlns="" xmlns:a16="http://schemas.microsoft.com/office/drawing/2014/main" val="10027"/>
                  </a:ext>
                </a:extLst>
              </a:tr>
              <a:tr h="356080">
                <a:tc>
                  <a:txBody>
                    <a:bodyPr/>
                    <a:lstStyle/>
                    <a:p>
                      <a:pPr algn="l" rtl="0"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n" sz="1200" b="1" i="0" u="none" baseline="0">
                          <a:effectLst/>
                        </a:rPr>
                        <a:t>Total other comprehensive income not subject to </a:t>
                      </a:r>
                      <a:r>
                        <a:rPr lang="en" sz="1200" b="1">
                          <a:effectLst/>
                        </a:rPr>
                        <a:t/>
                      </a:r>
                      <a:br>
                        <a:rPr lang="en" sz="1200" b="1">
                          <a:effectLst/>
                        </a:rPr>
                      </a:br>
                      <a:r>
                        <a:rPr lang="en" sz="1200" b="1" i="0" u="none" baseline="0">
                          <a:effectLst/>
                        </a:rPr>
                        <a:t>reclassification to profit or loss</a:t>
                      </a:r>
                      <a:endParaRPr lang="en" sz="1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822" marR="38822" marT="0" marB="0" anchor="ctr"/>
                </a:tc>
                <a:tc>
                  <a:txBody>
                    <a:bodyPr/>
                    <a:lstStyle/>
                    <a:p>
                      <a:pPr algn="r" rtl="0"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n" sz="1200" b="1" i="0" u="none" baseline="0">
                          <a:effectLst/>
                        </a:rPr>
                        <a:t>73.7</a:t>
                      </a:r>
                      <a:endParaRPr lang="en" sz="12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822" marR="38822" marT="0" marB="0" anchor="ctr"/>
                </a:tc>
                <a:tc>
                  <a:txBody>
                    <a:bodyPr/>
                    <a:lstStyle/>
                    <a:p>
                      <a:pPr algn="r" rtl="0"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n" sz="1200" b="1" i="0" u="none" baseline="0">
                          <a:effectLst/>
                        </a:rPr>
                        <a:t>(41.4)</a:t>
                      </a:r>
                      <a:endParaRPr lang="en" sz="1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822" marR="38822" marT="0" marB="0" anchor="ctr"/>
                </a:tc>
                <a:extLst>
                  <a:ext uri="{0D108BD9-81ED-4DB2-BD59-A6C34878D82A}">
                    <a16:rowId xmlns="" xmlns:a16="http://schemas.microsoft.com/office/drawing/2014/main" val="10028"/>
                  </a:ext>
                </a:extLst>
              </a:tr>
              <a:tr h="178040">
                <a:tc>
                  <a:txBody>
                    <a:bodyPr/>
                    <a:lstStyle/>
                    <a:p>
                      <a:pPr algn="l" rtl="0"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n" sz="1200" b="1" i="0" u="none" baseline="0">
                          <a:effectLst/>
                        </a:rPr>
                        <a:t>Total other comprehensive income</a:t>
                      </a:r>
                      <a:endParaRPr lang="en" sz="1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822" marR="38822" marT="0" marB="0" anchor="ctr"/>
                </a:tc>
                <a:tc>
                  <a:txBody>
                    <a:bodyPr/>
                    <a:lstStyle/>
                    <a:p>
                      <a:pPr algn="r" rtl="0"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n" sz="1200" b="1" i="0" u="none" baseline="0">
                          <a:effectLst/>
                        </a:rPr>
                        <a:t>122.1</a:t>
                      </a:r>
                      <a:endParaRPr lang="en" sz="1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822" marR="38822" marT="0" marB="0" anchor="ctr"/>
                </a:tc>
                <a:tc>
                  <a:txBody>
                    <a:bodyPr/>
                    <a:lstStyle/>
                    <a:p>
                      <a:pPr algn="r" rtl="0"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n" sz="1200" b="1" i="0" u="none" baseline="0">
                          <a:effectLst/>
                        </a:rPr>
                        <a:t>(55.2)</a:t>
                      </a:r>
                      <a:endParaRPr lang="en" sz="1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822" marR="38822" marT="0" marB="0" anchor="ctr"/>
                </a:tc>
                <a:extLst>
                  <a:ext uri="{0D108BD9-81ED-4DB2-BD59-A6C34878D82A}">
                    <a16:rowId xmlns="" xmlns:a16="http://schemas.microsoft.com/office/drawing/2014/main" val="10029"/>
                  </a:ext>
                </a:extLst>
              </a:tr>
              <a:tr h="178040">
                <a:tc>
                  <a:txBody>
                    <a:bodyPr/>
                    <a:lstStyle/>
                    <a:p>
                      <a:pPr algn="l" rtl="0"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n" sz="1200" b="1" i="0" u="none" baseline="0">
                          <a:effectLst/>
                        </a:rPr>
                        <a:t>TOTAL COMPREHENSIVE INCOME</a:t>
                      </a:r>
                      <a:endParaRPr lang="en" sz="1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822" marR="38822" marT="0" marB="0" anchor="ctr"/>
                </a:tc>
                <a:tc>
                  <a:txBody>
                    <a:bodyPr/>
                    <a:lstStyle/>
                    <a:p>
                      <a:pPr algn="r" rtl="0"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n" sz="1200" b="1" i="0" u="none" baseline="0">
                          <a:effectLst/>
                        </a:rPr>
                        <a:t>(103.2)</a:t>
                      </a:r>
                      <a:endParaRPr lang="en" sz="1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822" marR="38822" marT="0" marB="0" anchor="ctr"/>
                </a:tc>
                <a:tc>
                  <a:txBody>
                    <a:bodyPr/>
                    <a:lstStyle/>
                    <a:p>
                      <a:pPr algn="r" rtl="0"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n" sz="1200" b="1" i="0" u="none" baseline="0" dirty="0">
                          <a:effectLst/>
                        </a:rPr>
                        <a:t>(279.5)</a:t>
                      </a:r>
                      <a:endParaRPr lang="en" sz="1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822" marR="38822" marT="0" marB="0" anchor="ctr"/>
                </a:tc>
                <a:extLst>
                  <a:ext uri="{0D108BD9-81ED-4DB2-BD59-A6C34878D82A}">
                    <a16:rowId xmlns="" xmlns:a16="http://schemas.microsoft.com/office/drawing/2014/main" val="10030"/>
                  </a:ext>
                </a:extLst>
              </a:tr>
            </a:tbl>
          </a:graphicData>
        </a:graphic>
      </p:graphicFrame>
      <p:sp>
        <p:nvSpPr>
          <p:cNvPr id="11" name="Symbol zastępczy numeru slajdu 10"/>
          <p:cNvSpPr>
            <a:spLocks noGrp="1"/>
          </p:cNvSpPr>
          <p:nvPr>
            <p:ph type="sldNum" sz="quarter" idx="7"/>
          </p:nvPr>
        </p:nvSpPr>
        <p:spPr>
          <a:xfrm>
            <a:off x="397892" y="6801187"/>
            <a:ext cx="417195" cy="473075"/>
          </a:xfrm>
        </p:spPr>
        <p:txBody>
          <a:bodyPr vert="horz" lIns="91440" tIns="45720" rIns="91440" bIns="45720" rtlCol="0" anchor="ctr"/>
          <a:lstStyle/>
          <a:p>
            <a:pPr algn="r" rtl="0"/>
            <a:fld id="{81D60167-4931-47E6-BA6A-407CBD079E47}" type="slidenum">
              <a:rPr sz="1400">
                <a:solidFill>
                  <a:schemeClr val="tx1">
                    <a:tint val="75000"/>
                  </a:schemeClr>
                </a:solidFill>
                <a:latin typeface="Myriad Pro" panose="020B0503030403020204" pitchFamily="34" charset="0"/>
                <a:cs typeface="+mn-cs"/>
              </a:rPr>
              <a:pPr algn="r" rtl="0"/>
              <a:t>14</a:t>
            </a:fld>
            <a:endParaRPr lang="en" sz="1400" dirty="0">
              <a:solidFill>
                <a:schemeClr val="tx1">
                  <a:tint val="75000"/>
                </a:schemeClr>
              </a:solidFill>
              <a:latin typeface="Myriad Pro" panose="020B0503030403020204" pitchFamily="34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8739936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iekt 3" hidden="1"/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661001732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6178" name="think-cell Slide" r:id="rId4" imgW="395" imgH="396" progId="TCLayout.ActiveDocument.1">
                  <p:embed/>
                </p:oleObj>
              </mc:Choice>
              <mc:Fallback>
                <p:oleObj name="think-cell Slide" r:id="rId4" imgW="395" imgH="396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Prostokąt 5"/>
          <p:cNvSpPr/>
          <p:nvPr/>
        </p:nvSpPr>
        <p:spPr>
          <a:xfrm>
            <a:off x="642476" y="916286"/>
            <a:ext cx="934465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rtl="0">
              <a:spcBef>
                <a:spcPts val="300"/>
              </a:spcBef>
              <a:spcAft>
                <a:spcPts val="300"/>
              </a:spcAft>
            </a:pPr>
            <a:r>
              <a:rPr lang="en" b="1" i="0" u="none" kern="0" baseline="0">
                <a:solidFill>
                  <a:srgbClr val="015BAA"/>
                </a:solidFill>
                <a:latin typeface="Calibri" panose="020F0502020204030204" pitchFamily="34" charset="0"/>
                <a:ea typeface="Yu Gothic Light" panose="020B0300000000000000" pitchFamily="34" charset="-128"/>
                <a:cs typeface="Times New Roman" panose="02020603050405020304" pitchFamily="18" charset="0"/>
              </a:rPr>
              <a:t>CONSOLIDATED STATEMENT OF FINANCIAL POSITION - ASSETS</a:t>
            </a:r>
            <a:endParaRPr lang="en" b="1" kern="0" dirty="0">
              <a:solidFill>
                <a:srgbClr val="015BAA"/>
              </a:solidFill>
              <a:effectLst/>
              <a:latin typeface="Calibri" panose="020F0502020204030204" pitchFamily="34" charset="0"/>
              <a:ea typeface="Yu Gothic Light" panose="020B0300000000000000" pitchFamily="34" charset="-128"/>
              <a:cs typeface="Times New Roman" panose="02020603050405020304" pitchFamily="18" charset="0"/>
            </a:endParaRPr>
          </a:p>
        </p:txBody>
      </p:sp>
      <p:graphicFrame>
        <p:nvGraphicFramePr>
          <p:cNvPr id="5" name="Tabela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23339441"/>
              </p:ext>
            </p:extLst>
          </p:nvPr>
        </p:nvGraphicFramePr>
        <p:xfrm>
          <a:off x="703115" y="1285618"/>
          <a:ext cx="9223375" cy="3870226"/>
        </p:xfrm>
        <a:graphic>
          <a:graphicData uri="http://schemas.openxmlformats.org/drawingml/2006/table">
            <a:tbl>
              <a:tblPr firstRow="1" firstCol="1" bandRow="1">
                <a:tableStyleId>{69012ECD-51FC-41F1-AA8D-1B2483CD663E}</a:tableStyleId>
              </a:tblPr>
              <a:tblGrid>
                <a:gridCol w="5651447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785964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785964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</a:tblGrid>
              <a:tr h="212626">
                <a:tc>
                  <a:txBody>
                    <a:bodyPr/>
                    <a:lstStyle/>
                    <a:p>
                      <a:pPr algn="just" rtl="0"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n" sz="1200" b="0" i="0" u="none" baseline="0">
                          <a:effectLst/>
                        </a:rPr>
                        <a:t> </a:t>
                      </a:r>
                      <a:endParaRPr lang="en" sz="12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776" marR="43776" marT="0" marB="0" anchor="ctr"/>
                </a:tc>
                <a:tc>
                  <a:txBody>
                    <a:bodyPr/>
                    <a:lstStyle/>
                    <a:p>
                      <a:pPr algn="r" rtl="0"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n" sz="1200" b="0" i="0" u="none" baseline="0">
                          <a:effectLst/>
                        </a:rPr>
                        <a:t>31 December 2021 </a:t>
                      </a:r>
                      <a:endParaRPr lang="en" sz="1200" b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776" marR="43776" marT="0" marB="0" anchor="ctr"/>
                </a:tc>
                <a:tc>
                  <a:txBody>
                    <a:bodyPr/>
                    <a:lstStyle/>
                    <a:p>
                      <a:pPr algn="r" rtl="0"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n" sz="1200" b="0" i="0" u="none" baseline="0">
                          <a:effectLst/>
                        </a:rPr>
                        <a:t>31 December 2020</a:t>
                      </a:r>
                      <a:endParaRPr lang="en" sz="1200" b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776" marR="43776" marT="0" marB="0" anchor="ctr"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159469">
                <a:tc>
                  <a:txBody>
                    <a:bodyPr/>
                    <a:lstStyle/>
                    <a:p>
                      <a:pPr algn="l" rtl="0"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n" sz="1200" b="1" i="0" u="none" baseline="0">
                          <a:effectLst/>
                        </a:rPr>
                        <a:t>ASSETS</a:t>
                      </a:r>
                      <a:endParaRPr lang="en" sz="1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776" marR="43776" marT="0" marB="0" anchor="ctr"/>
                </a:tc>
                <a:tc>
                  <a:txBody>
                    <a:bodyPr/>
                    <a:lstStyle/>
                    <a:p>
                      <a:pPr algn="r" rtl="0"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n" sz="1200" b="0" i="0" u="none" baseline="0">
                          <a:effectLst/>
                        </a:rPr>
                        <a:t> </a:t>
                      </a:r>
                      <a:endParaRPr lang="en" sz="1200" b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776" marR="43776" marT="0" marB="0" anchor="ctr"/>
                </a:tc>
                <a:tc>
                  <a:txBody>
                    <a:bodyPr/>
                    <a:lstStyle/>
                    <a:p>
                      <a:pPr algn="r" rtl="0"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n" sz="1200" b="0" i="0" u="none" baseline="0">
                          <a:effectLst/>
                        </a:rPr>
                        <a:t> </a:t>
                      </a:r>
                      <a:endParaRPr lang="en" sz="1200" b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776" marR="43776" marT="0" marB="0" anchor="ctr"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139189">
                <a:tc>
                  <a:txBody>
                    <a:bodyPr/>
                    <a:lstStyle/>
                    <a:p>
                      <a:pPr algn="l" rtl="0"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n" sz="1200" b="0" i="0" u="none" baseline="0">
                          <a:effectLst/>
                        </a:rPr>
                        <a:t>Rolling stock</a:t>
                      </a:r>
                      <a:endParaRPr lang="en" sz="12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776" marR="43776" marT="0" marB="0" anchor="ctr"/>
                </a:tc>
                <a:tc>
                  <a:txBody>
                    <a:bodyPr/>
                    <a:lstStyle/>
                    <a:p>
                      <a:pPr algn="r" rtl="0"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n" sz="1200" b="0" i="0" u="none" baseline="0">
                          <a:effectLst/>
                        </a:rPr>
                        <a:t>4,241.6</a:t>
                      </a:r>
                      <a:endParaRPr lang="en" sz="12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776" marR="43776" marT="0" marB="0" anchor="ctr"/>
                </a:tc>
                <a:tc>
                  <a:txBody>
                    <a:bodyPr/>
                    <a:lstStyle/>
                    <a:p>
                      <a:pPr algn="r" rtl="0"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n" sz="1200" b="0" i="0" u="none" baseline="0">
                          <a:effectLst/>
                        </a:rPr>
                        <a:t>4,245.0</a:t>
                      </a:r>
                      <a:endParaRPr lang="en" sz="1200" b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776" marR="43776" marT="0" marB="0" anchor="ctr"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159469">
                <a:tc>
                  <a:txBody>
                    <a:bodyPr/>
                    <a:lstStyle/>
                    <a:p>
                      <a:pPr algn="l" rtl="0"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n" sz="1200" b="0" i="0" u="none" baseline="0">
                          <a:effectLst/>
                        </a:rPr>
                        <a:t>Other property, plant and equipment</a:t>
                      </a:r>
                      <a:endParaRPr lang="en" sz="12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776" marR="43776" marT="0" marB="0" anchor="ctr"/>
                </a:tc>
                <a:tc>
                  <a:txBody>
                    <a:bodyPr/>
                    <a:lstStyle/>
                    <a:p>
                      <a:pPr algn="r" rtl="0"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n" sz="1200" b="0" i="0" u="none" baseline="0">
                          <a:effectLst/>
                        </a:rPr>
                        <a:t>893.4</a:t>
                      </a:r>
                      <a:endParaRPr lang="en" sz="1200" b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776" marR="43776" marT="0" marB="0" anchor="ctr"/>
                </a:tc>
                <a:tc>
                  <a:txBody>
                    <a:bodyPr/>
                    <a:lstStyle/>
                    <a:p>
                      <a:pPr algn="r" rtl="0"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n" sz="1200" b="0" i="0" u="none" baseline="0">
                          <a:effectLst/>
                        </a:rPr>
                        <a:t>875.6</a:t>
                      </a:r>
                      <a:endParaRPr lang="en" sz="1200" b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776" marR="43776" marT="0" marB="0" anchor="ctr"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159469">
                <a:tc>
                  <a:txBody>
                    <a:bodyPr/>
                    <a:lstStyle/>
                    <a:p>
                      <a:pPr algn="l" rtl="0"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n" sz="1200" b="0" i="0" u="none" baseline="0">
                          <a:effectLst/>
                        </a:rPr>
                        <a:t>Right-of-use assets</a:t>
                      </a:r>
                      <a:endParaRPr lang="en" sz="1200" b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776" marR="43776" marT="0" marB="0" anchor="ctr"/>
                </a:tc>
                <a:tc>
                  <a:txBody>
                    <a:bodyPr/>
                    <a:lstStyle/>
                    <a:p>
                      <a:pPr algn="r" rtl="0"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n" sz="1200" b="0" i="0" u="none" baseline="0">
                          <a:effectLst/>
                        </a:rPr>
                        <a:t>1,030.7</a:t>
                      </a:r>
                      <a:endParaRPr lang="en" sz="1200" b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776" marR="43776" marT="0" marB="0" anchor="ctr"/>
                </a:tc>
                <a:tc>
                  <a:txBody>
                    <a:bodyPr/>
                    <a:lstStyle/>
                    <a:p>
                      <a:pPr algn="r" rtl="0"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n" sz="1200" b="0" i="0" u="none" baseline="0">
                          <a:effectLst/>
                        </a:rPr>
                        <a:t>1,008.6</a:t>
                      </a:r>
                      <a:endParaRPr lang="en" sz="1200" b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776" marR="43776" marT="0" marB="0" anchor="ctr"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159469">
                <a:tc>
                  <a:txBody>
                    <a:bodyPr/>
                    <a:lstStyle/>
                    <a:p>
                      <a:pPr algn="l" rtl="0"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n" sz="1200" b="0" i="0" u="none" baseline="0">
                          <a:effectLst/>
                        </a:rPr>
                        <a:t>Investments in entities accounted for under the equity method</a:t>
                      </a:r>
                      <a:endParaRPr lang="en" sz="1200" b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776" marR="43776" marT="0" marB="0" anchor="ctr"/>
                </a:tc>
                <a:tc>
                  <a:txBody>
                    <a:bodyPr/>
                    <a:lstStyle/>
                    <a:p>
                      <a:pPr algn="r" rtl="0"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n" sz="1200" b="0" i="0" u="none" baseline="0">
                          <a:effectLst/>
                        </a:rPr>
                        <a:t>36.7</a:t>
                      </a:r>
                      <a:endParaRPr lang="en" sz="1200" b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776" marR="43776" marT="0" marB="0" anchor="ctr"/>
                </a:tc>
                <a:tc>
                  <a:txBody>
                    <a:bodyPr/>
                    <a:lstStyle/>
                    <a:p>
                      <a:pPr algn="r" rtl="0"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n" sz="1200" b="0" i="0" u="none" baseline="0">
                          <a:effectLst/>
                        </a:rPr>
                        <a:t>42.0</a:t>
                      </a:r>
                      <a:endParaRPr lang="en" sz="1200" b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776" marR="43776" marT="0" marB="0" anchor="ctr"/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159469">
                <a:tc>
                  <a:txBody>
                    <a:bodyPr/>
                    <a:lstStyle/>
                    <a:p>
                      <a:pPr algn="l" rtl="0"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n" sz="1200" b="0" i="0" u="none" baseline="0">
                          <a:effectLst/>
                        </a:rPr>
                        <a:t>Trade receivables</a:t>
                      </a:r>
                      <a:endParaRPr lang="en" sz="1200" b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776" marR="43776" marT="0" marB="0" anchor="ctr"/>
                </a:tc>
                <a:tc>
                  <a:txBody>
                    <a:bodyPr/>
                    <a:lstStyle/>
                    <a:p>
                      <a:pPr algn="r" rtl="0"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n" sz="1200" b="0" i="0" u="none" baseline="0">
                          <a:effectLst/>
                        </a:rPr>
                        <a:t>4.2</a:t>
                      </a:r>
                      <a:endParaRPr lang="en" sz="1200" b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776" marR="43776" marT="0" marB="0" anchor="ctr"/>
                </a:tc>
                <a:tc>
                  <a:txBody>
                    <a:bodyPr/>
                    <a:lstStyle/>
                    <a:p>
                      <a:pPr algn="r" rtl="0"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n" sz="1200" b="0" i="0" u="none" baseline="0">
                          <a:effectLst/>
                        </a:rPr>
                        <a:t>3.0</a:t>
                      </a:r>
                      <a:endParaRPr lang="en" sz="1200" b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776" marR="43776" marT="0" marB="0" anchor="ctr"/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159469">
                <a:tc>
                  <a:txBody>
                    <a:bodyPr/>
                    <a:lstStyle/>
                    <a:p>
                      <a:pPr algn="l" rtl="0"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n" sz="1200" b="0" i="0" u="none" baseline="0">
                          <a:effectLst/>
                        </a:rPr>
                        <a:t>Lease receivables</a:t>
                      </a:r>
                      <a:endParaRPr lang="en" sz="1200" b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776" marR="43776" marT="0" marB="0" anchor="ctr"/>
                </a:tc>
                <a:tc>
                  <a:txBody>
                    <a:bodyPr/>
                    <a:lstStyle/>
                    <a:p>
                      <a:pPr algn="r" rtl="0"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n" sz="1200" b="0" i="0" u="none" baseline="0">
                          <a:effectLst/>
                        </a:rPr>
                        <a:t>8.5</a:t>
                      </a:r>
                      <a:endParaRPr lang="en" sz="1200" b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776" marR="43776" marT="0" marB="0" anchor="ctr"/>
                </a:tc>
                <a:tc>
                  <a:txBody>
                    <a:bodyPr/>
                    <a:lstStyle/>
                    <a:p>
                      <a:pPr algn="r" rtl="0"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n" sz="1200" b="0" i="0" u="none" baseline="0">
                          <a:effectLst/>
                        </a:rPr>
                        <a:t>10.3</a:t>
                      </a:r>
                      <a:endParaRPr lang="en" sz="1200" b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776" marR="43776" marT="0" marB="0" anchor="ctr"/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  <a:tr h="159469">
                <a:tc>
                  <a:txBody>
                    <a:bodyPr/>
                    <a:lstStyle/>
                    <a:p>
                      <a:pPr algn="l" rtl="0"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n" sz="1200" b="0" i="0" u="none" baseline="0">
                          <a:effectLst/>
                        </a:rPr>
                        <a:t>Other assets</a:t>
                      </a:r>
                      <a:endParaRPr lang="en" sz="1200" b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776" marR="43776" marT="0" marB="0" anchor="ctr"/>
                </a:tc>
                <a:tc>
                  <a:txBody>
                    <a:bodyPr/>
                    <a:lstStyle/>
                    <a:p>
                      <a:pPr algn="r" rtl="0"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n" sz="1200" b="0" i="0" u="none" baseline="0">
                          <a:effectLst/>
                        </a:rPr>
                        <a:t>40.5</a:t>
                      </a:r>
                      <a:endParaRPr lang="en" sz="1200" b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776" marR="43776" marT="0" marB="0" anchor="ctr"/>
                </a:tc>
                <a:tc>
                  <a:txBody>
                    <a:bodyPr/>
                    <a:lstStyle/>
                    <a:p>
                      <a:pPr algn="r" rtl="0"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n" sz="1200" b="0" i="0" u="none" baseline="0">
                          <a:effectLst/>
                        </a:rPr>
                        <a:t>35.1</a:t>
                      </a:r>
                      <a:endParaRPr lang="en" sz="1200" b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776" marR="43776" marT="0" marB="0" anchor="ctr"/>
                </a:tc>
                <a:extLst>
                  <a:ext uri="{0D108BD9-81ED-4DB2-BD59-A6C34878D82A}">
                    <a16:rowId xmlns="" xmlns:a16="http://schemas.microsoft.com/office/drawing/2014/main" val="10008"/>
                  </a:ext>
                </a:extLst>
              </a:tr>
              <a:tr h="159469">
                <a:tc>
                  <a:txBody>
                    <a:bodyPr/>
                    <a:lstStyle/>
                    <a:p>
                      <a:pPr algn="l" rtl="0"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n" sz="1200" b="0" i="0" u="none" baseline="0">
                          <a:effectLst/>
                        </a:rPr>
                        <a:t>Deferred tax assets </a:t>
                      </a:r>
                      <a:endParaRPr lang="en" sz="1200" b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776" marR="43776" marT="0" marB="0" anchor="ctr"/>
                </a:tc>
                <a:tc>
                  <a:txBody>
                    <a:bodyPr/>
                    <a:lstStyle/>
                    <a:p>
                      <a:pPr algn="r" rtl="0"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n" sz="1200" b="0" i="0" u="none" baseline="0">
                          <a:effectLst/>
                        </a:rPr>
                        <a:t>203.1</a:t>
                      </a:r>
                      <a:endParaRPr lang="en" sz="1200" b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776" marR="43776" marT="0" marB="0" anchor="ctr"/>
                </a:tc>
                <a:tc>
                  <a:txBody>
                    <a:bodyPr/>
                    <a:lstStyle/>
                    <a:p>
                      <a:pPr algn="r" rtl="0"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n" sz="1200" b="0" i="0" u="none" baseline="0">
                          <a:effectLst/>
                        </a:rPr>
                        <a:t>177.8</a:t>
                      </a:r>
                      <a:endParaRPr lang="en" sz="1200" b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776" marR="43776" marT="0" marB="0" anchor="ctr"/>
                </a:tc>
                <a:extLst>
                  <a:ext uri="{0D108BD9-81ED-4DB2-BD59-A6C34878D82A}">
                    <a16:rowId xmlns="" xmlns:a16="http://schemas.microsoft.com/office/drawing/2014/main" val="10009"/>
                  </a:ext>
                </a:extLst>
              </a:tr>
              <a:tr h="159469">
                <a:tc>
                  <a:txBody>
                    <a:bodyPr/>
                    <a:lstStyle/>
                    <a:p>
                      <a:pPr algn="l" rtl="0"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n" sz="1200" b="1" i="0" u="none" baseline="0">
                          <a:effectLst/>
                        </a:rPr>
                        <a:t>Total non-current assets</a:t>
                      </a:r>
                      <a:endParaRPr lang="en" sz="1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776" marR="43776" marT="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n" sz="1200" b="1" i="0" u="none" baseline="0">
                          <a:effectLst/>
                        </a:rPr>
                        <a:t>6,458.7</a:t>
                      </a:r>
                      <a:endParaRPr lang="en" sz="12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776" marR="43776" marT="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n" sz="1200" b="1" i="0" u="none" baseline="0">
                          <a:effectLst/>
                        </a:rPr>
                        <a:t>6,397.4</a:t>
                      </a:r>
                      <a:endParaRPr lang="en" sz="1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776" marR="43776" marT="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10"/>
                  </a:ext>
                </a:extLst>
              </a:tr>
              <a:tr h="159469">
                <a:tc>
                  <a:txBody>
                    <a:bodyPr/>
                    <a:lstStyle/>
                    <a:p>
                      <a:pPr algn="l" rtl="0"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n" sz="1200" b="0" i="0" u="none" baseline="0">
                          <a:effectLst/>
                        </a:rPr>
                        <a:t>Inventories</a:t>
                      </a:r>
                      <a:endParaRPr lang="en" sz="12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776" marR="43776" marT="0" marB="0" anchor="ctr"/>
                </a:tc>
                <a:tc>
                  <a:txBody>
                    <a:bodyPr/>
                    <a:lstStyle/>
                    <a:p>
                      <a:pPr algn="r" rtl="0"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n" sz="1200" b="0" i="0" u="none" baseline="0">
                          <a:effectLst/>
                        </a:rPr>
                        <a:t>164.6</a:t>
                      </a:r>
                      <a:endParaRPr lang="en" sz="12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776" marR="43776" marT="0" marB="0" anchor="ctr"/>
                </a:tc>
                <a:tc>
                  <a:txBody>
                    <a:bodyPr/>
                    <a:lstStyle/>
                    <a:p>
                      <a:pPr algn="r" rtl="0"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n" sz="1200" b="0" i="0" u="none" baseline="0">
                          <a:effectLst/>
                        </a:rPr>
                        <a:t>165.8</a:t>
                      </a:r>
                      <a:endParaRPr lang="en" sz="12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776" marR="43776" marT="0" marB="0" anchor="ctr"/>
                </a:tc>
                <a:extLst>
                  <a:ext uri="{0D108BD9-81ED-4DB2-BD59-A6C34878D82A}">
                    <a16:rowId xmlns="" xmlns:a16="http://schemas.microsoft.com/office/drawing/2014/main" val="10011"/>
                  </a:ext>
                </a:extLst>
              </a:tr>
              <a:tr h="159469">
                <a:tc>
                  <a:txBody>
                    <a:bodyPr/>
                    <a:lstStyle/>
                    <a:p>
                      <a:pPr algn="l" rtl="0"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n" sz="1200" b="0" i="0" u="none" baseline="0">
                          <a:effectLst/>
                        </a:rPr>
                        <a:t>Trade receivables</a:t>
                      </a:r>
                      <a:endParaRPr lang="en" sz="1200" b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776" marR="43776" marT="0" marB="0" anchor="ctr"/>
                </a:tc>
                <a:tc>
                  <a:txBody>
                    <a:bodyPr/>
                    <a:lstStyle/>
                    <a:p>
                      <a:pPr algn="r" rtl="0"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n" sz="1200" b="0" i="0" u="none" baseline="0">
                          <a:effectLst/>
                        </a:rPr>
                        <a:t>611.7</a:t>
                      </a:r>
                      <a:endParaRPr lang="en" sz="12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776" marR="43776" marT="0" marB="0" anchor="ctr"/>
                </a:tc>
                <a:tc>
                  <a:txBody>
                    <a:bodyPr/>
                    <a:lstStyle/>
                    <a:p>
                      <a:pPr algn="r" rtl="0"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n" sz="1200" b="0" i="0" u="none" baseline="0">
                          <a:effectLst/>
                        </a:rPr>
                        <a:t>585.8</a:t>
                      </a:r>
                      <a:endParaRPr lang="en" sz="1200" b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776" marR="43776" marT="0" marB="0" anchor="ctr"/>
                </a:tc>
                <a:extLst>
                  <a:ext uri="{0D108BD9-81ED-4DB2-BD59-A6C34878D82A}">
                    <a16:rowId xmlns="" xmlns:a16="http://schemas.microsoft.com/office/drawing/2014/main" val="10012"/>
                  </a:ext>
                </a:extLst>
              </a:tr>
              <a:tr h="159469">
                <a:tc>
                  <a:txBody>
                    <a:bodyPr/>
                    <a:lstStyle/>
                    <a:p>
                      <a:pPr algn="l" rtl="0"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n" sz="1200" b="0" i="0" u="none" baseline="0">
                          <a:effectLst/>
                        </a:rPr>
                        <a:t>Lease receivables</a:t>
                      </a:r>
                      <a:endParaRPr lang="en" sz="1200" b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776" marR="43776" marT="0" marB="0" anchor="ctr"/>
                </a:tc>
                <a:tc>
                  <a:txBody>
                    <a:bodyPr/>
                    <a:lstStyle/>
                    <a:p>
                      <a:pPr algn="r" rtl="0"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n" sz="1200" b="0" i="0" u="none" baseline="0">
                          <a:effectLst/>
                        </a:rPr>
                        <a:t>0.6</a:t>
                      </a:r>
                      <a:endParaRPr lang="en" sz="1200" b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776" marR="43776" marT="0" marB="0" anchor="ctr"/>
                </a:tc>
                <a:tc>
                  <a:txBody>
                    <a:bodyPr/>
                    <a:lstStyle/>
                    <a:p>
                      <a:pPr algn="r" rtl="0"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n" sz="1200" b="0" i="0" u="none" baseline="0">
                          <a:effectLst/>
                        </a:rPr>
                        <a:t>0.7</a:t>
                      </a:r>
                      <a:endParaRPr lang="en" sz="1200" b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776" marR="43776" marT="0" marB="0" anchor="ctr"/>
                </a:tc>
                <a:extLst>
                  <a:ext uri="{0D108BD9-81ED-4DB2-BD59-A6C34878D82A}">
                    <a16:rowId xmlns="" xmlns:a16="http://schemas.microsoft.com/office/drawing/2014/main" val="10013"/>
                  </a:ext>
                </a:extLst>
              </a:tr>
              <a:tr h="159469">
                <a:tc>
                  <a:txBody>
                    <a:bodyPr/>
                    <a:lstStyle/>
                    <a:p>
                      <a:pPr algn="l" rtl="0"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n" sz="1200" b="0" i="0" u="none" baseline="0">
                          <a:effectLst/>
                        </a:rPr>
                        <a:t>Income tax receivables</a:t>
                      </a:r>
                      <a:endParaRPr lang="en" sz="1200" b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776" marR="43776" marT="0" marB="0" anchor="ctr"/>
                </a:tc>
                <a:tc>
                  <a:txBody>
                    <a:bodyPr/>
                    <a:lstStyle/>
                    <a:p>
                      <a:pPr algn="r" rtl="0"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n" sz="1200" b="0" i="0" u="none" baseline="0">
                          <a:effectLst/>
                        </a:rPr>
                        <a:t>4.5</a:t>
                      </a:r>
                      <a:endParaRPr lang="en" sz="1200" b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776" marR="43776" marT="0" marB="0" anchor="ctr"/>
                </a:tc>
                <a:tc>
                  <a:txBody>
                    <a:bodyPr/>
                    <a:lstStyle/>
                    <a:p>
                      <a:pPr algn="r" rtl="0"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n" sz="1200" b="0" i="0" u="none" baseline="0">
                          <a:effectLst/>
                        </a:rPr>
                        <a:t>2.9</a:t>
                      </a:r>
                      <a:endParaRPr lang="en" sz="1200" b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776" marR="43776" marT="0" marB="0" anchor="ctr"/>
                </a:tc>
                <a:extLst>
                  <a:ext uri="{0D108BD9-81ED-4DB2-BD59-A6C34878D82A}">
                    <a16:rowId xmlns="" xmlns:a16="http://schemas.microsoft.com/office/drawing/2014/main" val="10014"/>
                  </a:ext>
                </a:extLst>
              </a:tr>
              <a:tr h="159469">
                <a:tc>
                  <a:txBody>
                    <a:bodyPr/>
                    <a:lstStyle/>
                    <a:p>
                      <a:pPr algn="l" rtl="0"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n" sz="1200" b="0" i="0" u="none" baseline="0">
                          <a:effectLst/>
                        </a:rPr>
                        <a:t>Other assets </a:t>
                      </a:r>
                      <a:endParaRPr lang="en" sz="1200" b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776" marR="43776" marT="0" marB="0" anchor="ctr"/>
                </a:tc>
                <a:tc>
                  <a:txBody>
                    <a:bodyPr/>
                    <a:lstStyle/>
                    <a:p>
                      <a:pPr algn="r" rtl="0"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n" sz="1200" b="0" i="0" u="none" baseline="0">
                          <a:effectLst/>
                        </a:rPr>
                        <a:t>103.1</a:t>
                      </a:r>
                      <a:endParaRPr lang="en" sz="1200" b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776" marR="43776" marT="0" marB="0" anchor="ctr"/>
                </a:tc>
                <a:tc>
                  <a:txBody>
                    <a:bodyPr/>
                    <a:lstStyle/>
                    <a:p>
                      <a:pPr algn="r" rtl="0"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n" sz="1200" b="0" i="0" u="none" baseline="0">
                          <a:effectLst/>
                        </a:rPr>
                        <a:t>88.1</a:t>
                      </a:r>
                      <a:endParaRPr lang="en" sz="1200" b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776" marR="43776" marT="0" marB="0" anchor="ctr"/>
                </a:tc>
                <a:extLst>
                  <a:ext uri="{0D108BD9-81ED-4DB2-BD59-A6C34878D82A}">
                    <a16:rowId xmlns="" xmlns:a16="http://schemas.microsoft.com/office/drawing/2014/main" val="10015"/>
                  </a:ext>
                </a:extLst>
              </a:tr>
              <a:tr h="159469">
                <a:tc>
                  <a:txBody>
                    <a:bodyPr/>
                    <a:lstStyle/>
                    <a:p>
                      <a:pPr algn="l" rtl="0"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n" sz="1200" b="0" i="0" u="none" baseline="0">
                          <a:effectLst/>
                        </a:rPr>
                        <a:t>Cash and cash equivalents</a:t>
                      </a:r>
                      <a:endParaRPr lang="en" sz="1200" b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776" marR="43776" marT="0" marB="0" anchor="ctr"/>
                </a:tc>
                <a:tc>
                  <a:txBody>
                    <a:bodyPr/>
                    <a:lstStyle/>
                    <a:p>
                      <a:pPr algn="r" rtl="0"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n" sz="1200" b="0" i="0" u="none" baseline="0">
                          <a:effectLst/>
                        </a:rPr>
                        <a:t>254.5</a:t>
                      </a:r>
                      <a:endParaRPr lang="en" sz="1200" b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776" marR="43776" marT="0" marB="0" anchor="ctr"/>
                </a:tc>
                <a:tc>
                  <a:txBody>
                    <a:bodyPr/>
                    <a:lstStyle/>
                    <a:p>
                      <a:pPr algn="r" rtl="0"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n" sz="1200" b="0" i="0" u="none" baseline="0">
                          <a:effectLst/>
                        </a:rPr>
                        <a:t>306.0</a:t>
                      </a:r>
                      <a:endParaRPr lang="en" sz="1200" b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776" marR="43776" marT="0" marB="0" anchor="ctr"/>
                </a:tc>
                <a:extLst>
                  <a:ext uri="{0D108BD9-81ED-4DB2-BD59-A6C34878D82A}">
                    <a16:rowId xmlns="" xmlns:a16="http://schemas.microsoft.com/office/drawing/2014/main" val="10016"/>
                  </a:ext>
                </a:extLst>
              </a:tr>
              <a:tr h="159469">
                <a:tc>
                  <a:txBody>
                    <a:bodyPr/>
                    <a:lstStyle/>
                    <a:p>
                      <a:pPr algn="l" rtl="0"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n" sz="1200" b="1" i="0" u="none" baseline="0">
                          <a:effectLst/>
                        </a:rPr>
                        <a:t>Total current assets</a:t>
                      </a:r>
                      <a:endParaRPr lang="en" sz="1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776" marR="43776" marT="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n" sz="1200" b="1" i="0" u="none" baseline="0">
                          <a:effectLst/>
                        </a:rPr>
                        <a:t>1,139.0</a:t>
                      </a:r>
                      <a:endParaRPr lang="en" sz="1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776" marR="43776" marT="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n" sz="1200" b="1" i="0" u="none" baseline="0">
                          <a:effectLst/>
                        </a:rPr>
                        <a:t>1,149.3</a:t>
                      </a:r>
                      <a:endParaRPr lang="en" sz="1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776" marR="43776" marT="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17"/>
                  </a:ext>
                </a:extLst>
              </a:tr>
              <a:tr h="159469">
                <a:tc>
                  <a:txBody>
                    <a:bodyPr/>
                    <a:lstStyle/>
                    <a:p>
                      <a:pPr algn="l" rtl="0"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n" sz="1200" b="0" i="0" u="none" baseline="0">
                          <a:effectLst/>
                        </a:rPr>
                        <a:t>Non-current assets classified as held for sale</a:t>
                      </a:r>
                      <a:endParaRPr lang="en" sz="12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776" marR="43776" marT="0" marB="0" anchor="ctr"/>
                </a:tc>
                <a:tc>
                  <a:txBody>
                    <a:bodyPr/>
                    <a:lstStyle/>
                    <a:p>
                      <a:pPr algn="r" rtl="0"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n" sz="1200" b="0" i="0" u="none" baseline="0">
                          <a:effectLst/>
                        </a:rPr>
                        <a:t>15.7</a:t>
                      </a:r>
                      <a:endParaRPr lang="en" sz="12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776" marR="43776" marT="0" marB="0" anchor="ctr"/>
                </a:tc>
                <a:tc>
                  <a:txBody>
                    <a:bodyPr/>
                    <a:lstStyle/>
                    <a:p>
                      <a:pPr algn="r" rtl="0"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n" sz="1200" b="0" i="0" u="none" baseline="0">
                          <a:effectLst/>
                        </a:rPr>
                        <a:t>12.7</a:t>
                      </a:r>
                      <a:endParaRPr lang="en" sz="12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776" marR="43776" marT="0" marB="0" anchor="ctr"/>
                </a:tc>
                <a:extLst>
                  <a:ext uri="{0D108BD9-81ED-4DB2-BD59-A6C34878D82A}">
                    <a16:rowId xmlns="" xmlns:a16="http://schemas.microsoft.com/office/drawing/2014/main" val="10018"/>
                  </a:ext>
                </a:extLst>
              </a:tr>
              <a:tr h="180106">
                <a:tc>
                  <a:txBody>
                    <a:bodyPr/>
                    <a:lstStyle/>
                    <a:p>
                      <a:pPr algn="l" rtl="0"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n" sz="1200" b="0" i="0" u="none" baseline="0">
                          <a:effectLst/>
                        </a:rPr>
                        <a:t> </a:t>
                      </a:r>
                      <a:endParaRPr lang="en" sz="1200" b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776" marR="43776" marT="0" marB="0" anchor="ctr"/>
                </a:tc>
                <a:tc>
                  <a:txBody>
                    <a:bodyPr/>
                    <a:lstStyle/>
                    <a:p>
                      <a:pPr algn="r" rtl="0"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n" sz="1200" b="0" i="0" u="none" baseline="0">
                          <a:effectLst/>
                        </a:rPr>
                        <a:t> </a:t>
                      </a:r>
                      <a:endParaRPr lang="en" sz="1200" b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776" marR="43776" marT="0" marB="0" anchor="ctr"/>
                </a:tc>
                <a:tc>
                  <a:txBody>
                    <a:bodyPr/>
                    <a:lstStyle/>
                    <a:p>
                      <a:endParaRPr lang="en" sz="1200" b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3776" marR="43776" marT="0" marB="0" anchor="ctr"/>
                </a:tc>
                <a:extLst>
                  <a:ext uri="{0D108BD9-81ED-4DB2-BD59-A6C34878D82A}">
                    <a16:rowId xmlns="" xmlns:a16="http://schemas.microsoft.com/office/drawing/2014/main" val="10019"/>
                  </a:ext>
                </a:extLst>
              </a:tr>
              <a:tr h="159469">
                <a:tc>
                  <a:txBody>
                    <a:bodyPr/>
                    <a:lstStyle/>
                    <a:p>
                      <a:pPr algn="l" rtl="0"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n" sz="1200" b="1" i="0" u="none" baseline="0">
                          <a:effectLst/>
                        </a:rPr>
                        <a:t>TOTAL ASSETS</a:t>
                      </a:r>
                      <a:endParaRPr lang="en" sz="1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776" marR="43776" marT="0" marB="0"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n" sz="1200" b="1" i="0" u="none" baseline="0">
                          <a:effectLst/>
                        </a:rPr>
                        <a:t>7,613.4</a:t>
                      </a:r>
                      <a:endParaRPr lang="en" sz="1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776" marR="43776" marT="0" marB="0"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n" sz="1200" b="1" i="0" u="none" baseline="0">
                          <a:effectLst/>
                        </a:rPr>
                        <a:t>7,559.4</a:t>
                      </a:r>
                      <a:endParaRPr lang="en" sz="1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776" marR="43776" marT="0" marB="0"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20"/>
                  </a:ext>
                </a:extLst>
              </a:tr>
            </a:tbl>
          </a:graphicData>
        </a:graphic>
      </p:graphicFrame>
      <p:sp>
        <p:nvSpPr>
          <p:cNvPr id="8" name="Symbol zastępczy numeru slajdu 7"/>
          <p:cNvSpPr>
            <a:spLocks noGrp="1"/>
          </p:cNvSpPr>
          <p:nvPr>
            <p:ph type="sldNum" sz="quarter" idx="7"/>
          </p:nvPr>
        </p:nvSpPr>
        <p:spPr>
          <a:xfrm>
            <a:off x="642476" y="6763812"/>
            <a:ext cx="417195" cy="473075"/>
          </a:xfrm>
        </p:spPr>
        <p:txBody>
          <a:bodyPr vert="horz" lIns="91440" tIns="45720" rIns="91440" bIns="45720" rtlCol="0" anchor="ctr"/>
          <a:lstStyle/>
          <a:p>
            <a:pPr algn="r" rtl="0"/>
            <a:fld id="{81D60167-4931-47E6-BA6A-407CBD079E47}" type="slidenum">
              <a:rPr sz="1400">
                <a:solidFill>
                  <a:schemeClr val="tx1">
                    <a:tint val="75000"/>
                  </a:schemeClr>
                </a:solidFill>
                <a:latin typeface="Myriad Pro" panose="020B0503030403020204" pitchFamily="34" charset="0"/>
                <a:cs typeface="+mn-cs"/>
              </a:rPr>
              <a:pPr algn="r" rtl="0"/>
              <a:t>15</a:t>
            </a:fld>
            <a:endParaRPr lang="en" sz="1400" dirty="0">
              <a:solidFill>
                <a:schemeClr val="tx1">
                  <a:tint val="75000"/>
                </a:schemeClr>
              </a:solidFill>
              <a:latin typeface="Myriad Pro" panose="020B0503030403020204" pitchFamily="34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7372517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iekt 3" hidden="1"/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225044652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7200" name="think-cell Slide" r:id="rId4" imgW="395" imgH="396" progId="TCLayout.ActiveDocument.1">
                  <p:embed/>
                </p:oleObj>
              </mc:Choice>
              <mc:Fallback>
                <p:oleObj name="think-cell Slide" r:id="rId4" imgW="395" imgH="396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Prostokąt 5"/>
          <p:cNvSpPr/>
          <p:nvPr/>
        </p:nvSpPr>
        <p:spPr>
          <a:xfrm>
            <a:off x="635001" y="447406"/>
            <a:ext cx="934465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 rtl="0">
              <a:spcBef>
                <a:spcPts val="300"/>
              </a:spcBef>
              <a:spcAft>
                <a:spcPts val="300"/>
              </a:spcAft>
            </a:pPr>
            <a:r>
              <a:rPr lang="en" b="1" i="0" u="none" kern="0" baseline="0" dirty="0">
                <a:solidFill>
                  <a:srgbClr val="015BAA"/>
                </a:solidFill>
                <a:latin typeface="Calibri" panose="020F0502020204030204" pitchFamily="34" charset="0"/>
                <a:ea typeface="Yu Gothic Light" panose="020B0300000000000000" pitchFamily="34" charset="-128"/>
                <a:cs typeface="Times New Roman" panose="02020603050405020304" pitchFamily="18" charset="0"/>
              </a:rPr>
              <a:t>CONSOLIDATED STATEMENT OF FINANCIAL POSITION – EQUITY AND LIABILITIES</a:t>
            </a:r>
            <a:endParaRPr lang="en" b="1" kern="0" dirty="0">
              <a:solidFill>
                <a:srgbClr val="015BAA"/>
              </a:solidFill>
              <a:effectLst/>
              <a:latin typeface="Calibri" panose="020F0502020204030204" pitchFamily="34" charset="0"/>
              <a:ea typeface="Yu Gothic Light" panose="020B0300000000000000" pitchFamily="34" charset="-128"/>
              <a:cs typeface="Times New Roman" panose="02020603050405020304" pitchFamily="18" charset="0"/>
            </a:endParaRPr>
          </a:p>
        </p:txBody>
      </p:sp>
      <p:graphicFrame>
        <p:nvGraphicFramePr>
          <p:cNvPr id="5" name="Tabela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06879150"/>
              </p:ext>
            </p:extLst>
          </p:nvPr>
        </p:nvGraphicFramePr>
        <p:xfrm>
          <a:off x="695639" y="1093737"/>
          <a:ext cx="9223375" cy="4389120"/>
        </p:xfrm>
        <a:graphic>
          <a:graphicData uri="http://schemas.openxmlformats.org/drawingml/2006/table">
            <a:tbl>
              <a:tblPr firstRow="1" firstCol="1" bandRow="1">
                <a:tableStyleId>{69012ECD-51FC-41F1-AA8D-1B2483CD663E}</a:tableStyleId>
              </a:tblPr>
              <a:tblGrid>
                <a:gridCol w="5651447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785964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785964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</a:tblGrid>
              <a:tr h="180106">
                <a:tc>
                  <a:txBody>
                    <a:bodyPr/>
                    <a:lstStyle/>
                    <a:p>
                      <a:pPr algn="l" rtl="0"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n" sz="1200" b="1" i="0" u="none" baseline="0">
                          <a:effectLst/>
                        </a:rPr>
                        <a:t>EQUITY AND LIABILITIES</a:t>
                      </a:r>
                      <a:endParaRPr lang="en" sz="1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776" marR="43776" marT="0" marB="0" anchor="ctr"/>
                </a:tc>
                <a:tc>
                  <a:txBody>
                    <a:bodyPr/>
                    <a:lstStyle/>
                    <a:p>
                      <a:pPr algn="r" rtl="0"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n" sz="1200" b="0" i="0" u="none" baseline="0">
                          <a:effectLst/>
                        </a:rPr>
                        <a:t> </a:t>
                      </a:r>
                      <a:endParaRPr lang="en" sz="12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776" marR="43776" marT="0" marB="0" anchor="ctr"/>
                </a:tc>
                <a:tc>
                  <a:txBody>
                    <a:bodyPr/>
                    <a:lstStyle/>
                    <a:p>
                      <a:endParaRPr lang="en" sz="1200" b="1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3776" marR="43776" marT="0" marB="0" anchor="ctr"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159469">
                <a:tc>
                  <a:txBody>
                    <a:bodyPr/>
                    <a:lstStyle/>
                    <a:p>
                      <a:pPr algn="l" rtl="0"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n" sz="1200" b="0" i="0" u="none" baseline="0">
                          <a:effectLst/>
                        </a:rPr>
                        <a:t>Share capital</a:t>
                      </a:r>
                      <a:endParaRPr lang="en" sz="12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776" marR="43776" marT="0" marB="0" anchor="ctr"/>
                </a:tc>
                <a:tc>
                  <a:txBody>
                    <a:bodyPr/>
                    <a:lstStyle/>
                    <a:p>
                      <a:pPr algn="r" rtl="0"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n" sz="1200" b="0" i="0" u="none" baseline="0">
                          <a:effectLst/>
                        </a:rPr>
                        <a:t>2,239.3</a:t>
                      </a:r>
                      <a:endParaRPr lang="en" sz="1200" b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776" marR="43776" marT="0" marB="0" anchor="ctr"/>
                </a:tc>
                <a:tc>
                  <a:txBody>
                    <a:bodyPr/>
                    <a:lstStyle/>
                    <a:p>
                      <a:pPr algn="r" rtl="0"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n" sz="1200" b="0" i="0" u="none" baseline="0">
                          <a:effectLst/>
                        </a:rPr>
                        <a:t>2,239.3</a:t>
                      </a:r>
                      <a:endParaRPr lang="en" sz="1200" b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776" marR="43776" marT="0" marB="0" anchor="ctr"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159469">
                <a:tc>
                  <a:txBody>
                    <a:bodyPr/>
                    <a:lstStyle/>
                    <a:p>
                      <a:pPr algn="l" rtl="0"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n" sz="1200" b="0" i="0" u="none" baseline="0">
                          <a:effectLst/>
                        </a:rPr>
                        <a:t>Supplementary capital</a:t>
                      </a:r>
                      <a:endParaRPr lang="en" sz="12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776" marR="43776" marT="0" marB="0" anchor="ctr"/>
                </a:tc>
                <a:tc>
                  <a:txBody>
                    <a:bodyPr/>
                    <a:lstStyle/>
                    <a:p>
                      <a:pPr algn="r" rtl="0"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n" sz="1200" b="0" i="0" u="none" baseline="0">
                          <a:effectLst/>
                        </a:rPr>
                        <a:t>771.7</a:t>
                      </a:r>
                      <a:endParaRPr lang="en" sz="1200" b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776" marR="43776" marT="0" marB="0" anchor="ctr"/>
                </a:tc>
                <a:tc>
                  <a:txBody>
                    <a:bodyPr/>
                    <a:lstStyle/>
                    <a:p>
                      <a:pPr algn="r" rtl="0"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n" sz="1200" b="0" i="0" u="none" baseline="0">
                          <a:effectLst/>
                        </a:rPr>
                        <a:t>782.4</a:t>
                      </a:r>
                      <a:endParaRPr lang="en" sz="1200" b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776" marR="43776" marT="0" marB="0" anchor="ctr"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159469">
                <a:tc>
                  <a:txBody>
                    <a:bodyPr/>
                    <a:lstStyle/>
                    <a:p>
                      <a:pPr algn="l" rtl="0"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n" sz="1200" b="0" i="0" u="none" baseline="0">
                          <a:effectLst/>
                        </a:rPr>
                        <a:t>Other items of equity</a:t>
                      </a:r>
                      <a:endParaRPr lang="en" sz="1200" b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776" marR="43776" marT="0" marB="0" anchor="ctr"/>
                </a:tc>
                <a:tc>
                  <a:txBody>
                    <a:bodyPr/>
                    <a:lstStyle/>
                    <a:p>
                      <a:pPr algn="r" rtl="0"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n" sz="1200" b="0" i="0" u="none" baseline="0">
                          <a:effectLst/>
                        </a:rPr>
                        <a:t>(75.8)</a:t>
                      </a:r>
                      <a:endParaRPr lang="en" sz="1200" b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776" marR="43776" marT="0" marB="0" anchor="ctr"/>
                </a:tc>
                <a:tc>
                  <a:txBody>
                    <a:bodyPr/>
                    <a:lstStyle/>
                    <a:p>
                      <a:pPr algn="r" rtl="0"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n" sz="1200" b="0" i="0" u="none" baseline="0">
                          <a:effectLst/>
                        </a:rPr>
                        <a:t>(160.2)</a:t>
                      </a:r>
                      <a:endParaRPr lang="en" sz="1200" b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776" marR="43776" marT="0" marB="0" anchor="ctr"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159469">
                <a:tc>
                  <a:txBody>
                    <a:bodyPr/>
                    <a:lstStyle/>
                    <a:p>
                      <a:pPr algn="l" rtl="0"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n" sz="1200" b="0" i="0" u="none" baseline="0" dirty="0">
                          <a:effectLst/>
                        </a:rPr>
                        <a:t>Exchange differences from conversion of financial statements of foreign operations</a:t>
                      </a:r>
                      <a:endParaRPr lang="en" sz="12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776" marR="43776" marT="0" marB="0" anchor="ctr"/>
                </a:tc>
                <a:tc>
                  <a:txBody>
                    <a:bodyPr/>
                    <a:lstStyle/>
                    <a:p>
                      <a:pPr algn="r" rtl="0"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n" sz="1200" b="0" i="0" u="none" baseline="0">
                          <a:effectLst/>
                        </a:rPr>
                        <a:t>142.5</a:t>
                      </a:r>
                      <a:endParaRPr lang="en" sz="1200" b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776" marR="43776" marT="0" marB="0" anchor="ctr"/>
                </a:tc>
                <a:tc>
                  <a:txBody>
                    <a:bodyPr/>
                    <a:lstStyle/>
                    <a:p>
                      <a:pPr algn="r" rtl="0"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n" sz="1200" b="0" i="0" u="none" baseline="0">
                          <a:effectLst/>
                        </a:rPr>
                        <a:t>104.8</a:t>
                      </a:r>
                      <a:endParaRPr lang="en" sz="1200" b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776" marR="43776" marT="0" marB="0" anchor="ctr"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159469">
                <a:tc>
                  <a:txBody>
                    <a:bodyPr/>
                    <a:lstStyle/>
                    <a:p>
                      <a:pPr algn="l" rtl="0"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n" sz="1200" b="0" i="0" u="none" baseline="0">
                          <a:effectLst/>
                        </a:rPr>
                        <a:t>Retained earnings / (Accumulated losses)</a:t>
                      </a:r>
                      <a:endParaRPr lang="en" sz="1200" b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776" marR="43776" marT="0" marB="0" anchor="ctr"/>
                </a:tc>
                <a:tc>
                  <a:txBody>
                    <a:bodyPr/>
                    <a:lstStyle/>
                    <a:p>
                      <a:pPr algn="r" rtl="0"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n" sz="1200" b="0" i="0" u="none" baseline="0">
                          <a:effectLst/>
                        </a:rPr>
                        <a:t>(37.1)</a:t>
                      </a:r>
                      <a:endParaRPr lang="en" sz="1200" b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776" marR="43776" marT="0" marB="0" anchor="ctr"/>
                </a:tc>
                <a:tc>
                  <a:txBody>
                    <a:bodyPr/>
                    <a:lstStyle/>
                    <a:p>
                      <a:pPr algn="r" rtl="0"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n" sz="1200" b="0" i="0" u="none" baseline="0">
                          <a:effectLst/>
                        </a:rPr>
                        <a:t>177.5</a:t>
                      </a:r>
                      <a:endParaRPr lang="en" sz="1200" b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776" marR="43776" marT="0" marB="0" anchor="ctr"/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159469">
                <a:tc>
                  <a:txBody>
                    <a:bodyPr/>
                    <a:lstStyle/>
                    <a:p>
                      <a:pPr algn="l" rtl="0"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n" sz="1200" b="1" i="0" u="none" baseline="0">
                          <a:effectLst/>
                        </a:rPr>
                        <a:t>Total equity</a:t>
                      </a:r>
                      <a:endParaRPr lang="en" sz="1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776" marR="43776" marT="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n" sz="1200" b="1" i="0" u="none" baseline="0">
                          <a:effectLst/>
                        </a:rPr>
                        <a:t>3,040.6</a:t>
                      </a:r>
                      <a:endParaRPr lang="en" sz="1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776" marR="43776" marT="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n" sz="1200" b="1" i="0" u="none" baseline="0">
                          <a:effectLst/>
                        </a:rPr>
                        <a:t>3,143.8</a:t>
                      </a:r>
                      <a:endParaRPr lang="en" sz="1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776" marR="43776" marT="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159469">
                <a:tc>
                  <a:txBody>
                    <a:bodyPr/>
                    <a:lstStyle/>
                    <a:p>
                      <a:pPr algn="l" rtl="0"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n" sz="1200" b="0" i="0" u="none" baseline="0">
                          <a:effectLst/>
                        </a:rPr>
                        <a:t>Debt liabilities</a:t>
                      </a:r>
                      <a:endParaRPr lang="en" sz="12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776" marR="43776" marT="0" marB="0" anchor="ctr"/>
                </a:tc>
                <a:tc>
                  <a:txBody>
                    <a:bodyPr/>
                    <a:lstStyle/>
                    <a:p>
                      <a:pPr algn="r" rtl="0"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n" sz="1200" b="0" i="0" u="none" baseline="0">
                          <a:effectLst/>
                        </a:rPr>
                        <a:t>2,090.3</a:t>
                      </a:r>
                      <a:endParaRPr lang="en" sz="1200" b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776" marR="43776" marT="0" marB="0" anchor="ctr"/>
                </a:tc>
                <a:tc>
                  <a:txBody>
                    <a:bodyPr/>
                    <a:lstStyle/>
                    <a:p>
                      <a:pPr algn="r" rtl="0"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n" sz="1200" b="0" i="0" u="none" baseline="0">
                          <a:effectLst/>
                        </a:rPr>
                        <a:t>2,101.8</a:t>
                      </a:r>
                      <a:endParaRPr lang="en" sz="1200" b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776" marR="43776" marT="0" marB="0" anchor="ctr"/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  <a:tr h="159469">
                <a:tc>
                  <a:txBody>
                    <a:bodyPr/>
                    <a:lstStyle/>
                    <a:p>
                      <a:pPr algn="l" rtl="0"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n" sz="1200" b="0" i="0" u="none" baseline="0">
                          <a:effectLst/>
                        </a:rPr>
                        <a:t>Trade payables </a:t>
                      </a:r>
                      <a:endParaRPr lang="en" sz="12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776" marR="43776" marT="0" marB="0" anchor="ctr"/>
                </a:tc>
                <a:tc>
                  <a:txBody>
                    <a:bodyPr/>
                    <a:lstStyle/>
                    <a:p>
                      <a:pPr algn="r" rtl="0"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n" sz="1200" b="0" i="0" u="none" baseline="0">
                          <a:effectLst/>
                        </a:rPr>
                        <a:t>2.3</a:t>
                      </a:r>
                      <a:endParaRPr lang="en" sz="1200" b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776" marR="43776" marT="0" marB="0" anchor="ctr"/>
                </a:tc>
                <a:tc>
                  <a:txBody>
                    <a:bodyPr/>
                    <a:lstStyle/>
                    <a:p>
                      <a:pPr algn="r" rtl="0"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n" sz="1200" b="0" i="0" u="none" baseline="0">
                          <a:effectLst/>
                        </a:rPr>
                        <a:t>1.5</a:t>
                      </a:r>
                      <a:endParaRPr lang="en" sz="1200" b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776" marR="43776" marT="0" marB="0" anchor="ctr"/>
                </a:tc>
                <a:extLst>
                  <a:ext uri="{0D108BD9-81ED-4DB2-BD59-A6C34878D82A}">
                    <a16:rowId xmlns="" xmlns:a16="http://schemas.microsoft.com/office/drawing/2014/main" val="10008"/>
                  </a:ext>
                </a:extLst>
              </a:tr>
              <a:tr h="159469">
                <a:tc>
                  <a:txBody>
                    <a:bodyPr/>
                    <a:lstStyle/>
                    <a:p>
                      <a:pPr algn="l" rtl="0"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n" sz="1200" b="0" i="0" u="none" baseline="0">
                          <a:effectLst/>
                        </a:rPr>
                        <a:t>Investment commitments</a:t>
                      </a:r>
                      <a:endParaRPr lang="en" sz="1200" b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776" marR="43776" marT="0" marB="0" anchor="ctr"/>
                </a:tc>
                <a:tc>
                  <a:txBody>
                    <a:bodyPr/>
                    <a:lstStyle/>
                    <a:p>
                      <a:pPr algn="r" rtl="0"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n" sz="1200" b="0" i="0" u="none" baseline="0">
                          <a:effectLst/>
                        </a:rPr>
                        <a:t>111.8</a:t>
                      </a:r>
                      <a:endParaRPr lang="en" sz="1200" b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776" marR="43776" marT="0" marB="0" anchor="ctr"/>
                </a:tc>
                <a:tc>
                  <a:txBody>
                    <a:bodyPr/>
                    <a:lstStyle/>
                    <a:p>
                      <a:pPr algn="r" rtl="0"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n" sz="1200" b="0" i="0" u="none" baseline="0">
                          <a:effectLst/>
                        </a:rPr>
                        <a:t>145.5</a:t>
                      </a:r>
                      <a:endParaRPr lang="en" sz="1200" b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776" marR="43776" marT="0" marB="0" anchor="ctr"/>
                </a:tc>
                <a:extLst>
                  <a:ext uri="{0D108BD9-81ED-4DB2-BD59-A6C34878D82A}">
                    <a16:rowId xmlns="" xmlns:a16="http://schemas.microsoft.com/office/drawing/2014/main" val="10009"/>
                  </a:ext>
                </a:extLst>
              </a:tr>
              <a:tr h="159469">
                <a:tc>
                  <a:txBody>
                    <a:bodyPr/>
                    <a:lstStyle/>
                    <a:p>
                      <a:pPr algn="l" rtl="0"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n" sz="1200" b="0" i="0" u="none" baseline="0">
                          <a:effectLst/>
                        </a:rPr>
                        <a:t>Provisions for employee benefits</a:t>
                      </a:r>
                      <a:endParaRPr lang="en" sz="12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776" marR="43776" marT="0" marB="0" anchor="ctr"/>
                </a:tc>
                <a:tc>
                  <a:txBody>
                    <a:bodyPr/>
                    <a:lstStyle/>
                    <a:p>
                      <a:pPr algn="r" rtl="0"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n" sz="1200" b="0" i="0" u="none" baseline="0">
                          <a:effectLst/>
                        </a:rPr>
                        <a:t>529.1</a:t>
                      </a:r>
                      <a:endParaRPr lang="en" sz="1200" b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776" marR="43776" marT="0" marB="0" anchor="ctr"/>
                </a:tc>
                <a:tc>
                  <a:txBody>
                    <a:bodyPr/>
                    <a:lstStyle/>
                    <a:p>
                      <a:pPr algn="r" rtl="0"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n" sz="1200" b="0" i="0" u="none" baseline="0">
                          <a:effectLst/>
                        </a:rPr>
                        <a:t>684.3</a:t>
                      </a:r>
                      <a:endParaRPr lang="en" sz="1200" b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776" marR="43776" marT="0" marB="0" anchor="ctr"/>
                </a:tc>
                <a:extLst>
                  <a:ext uri="{0D108BD9-81ED-4DB2-BD59-A6C34878D82A}">
                    <a16:rowId xmlns="" xmlns:a16="http://schemas.microsoft.com/office/drawing/2014/main" val="10010"/>
                  </a:ext>
                </a:extLst>
              </a:tr>
              <a:tr h="159469">
                <a:tc>
                  <a:txBody>
                    <a:bodyPr/>
                    <a:lstStyle/>
                    <a:p>
                      <a:pPr algn="l" rtl="0"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n" sz="1200" b="0" i="0" u="none" baseline="0">
                          <a:effectLst/>
                        </a:rPr>
                        <a:t>Other provisions </a:t>
                      </a:r>
                      <a:endParaRPr lang="en" sz="12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776" marR="43776" marT="0" marB="0" anchor="ctr"/>
                </a:tc>
                <a:tc>
                  <a:txBody>
                    <a:bodyPr/>
                    <a:lstStyle/>
                    <a:p>
                      <a:pPr algn="r" rtl="0"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n" sz="1200" b="0" i="0" u="none" baseline="0">
                          <a:effectLst/>
                        </a:rPr>
                        <a:t>7.0</a:t>
                      </a:r>
                      <a:endParaRPr lang="en" sz="1200" b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776" marR="43776" marT="0" marB="0" anchor="ctr"/>
                </a:tc>
                <a:tc>
                  <a:txBody>
                    <a:bodyPr/>
                    <a:lstStyle/>
                    <a:p>
                      <a:pPr algn="r" rtl="0"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n" sz="1200" b="0" i="0" u="none" baseline="0">
                          <a:effectLst/>
                        </a:rPr>
                        <a:t>5.7</a:t>
                      </a:r>
                      <a:endParaRPr lang="en" sz="1200" b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776" marR="43776" marT="0" marB="0" anchor="ctr"/>
                </a:tc>
                <a:extLst>
                  <a:ext uri="{0D108BD9-81ED-4DB2-BD59-A6C34878D82A}">
                    <a16:rowId xmlns="" xmlns:a16="http://schemas.microsoft.com/office/drawing/2014/main" val="10011"/>
                  </a:ext>
                </a:extLst>
              </a:tr>
              <a:tr h="159469">
                <a:tc>
                  <a:txBody>
                    <a:bodyPr/>
                    <a:lstStyle/>
                    <a:p>
                      <a:pPr algn="l" rtl="0"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n" sz="1200" b="0" i="0" u="none" baseline="0">
                          <a:effectLst/>
                        </a:rPr>
                        <a:t>Deferred tax liability</a:t>
                      </a:r>
                      <a:endParaRPr lang="en" sz="12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776" marR="43776" marT="0" marB="0" anchor="ctr"/>
                </a:tc>
                <a:tc>
                  <a:txBody>
                    <a:bodyPr/>
                    <a:lstStyle/>
                    <a:p>
                      <a:pPr algn="r" rtl="0"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n" sz="1200" b="0" i="0" u="none" baseline="0">
                          <a:effectLst/>
                        </a:rPr>
                        <a:t>93.3</a:t>
                      </a:r>
                      <a:endParaRPr lang="en" sz="1200" b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776" marR="43776" marT="0" marB="0" anchor="ctr"/>
                </a:tc>
                <a:tc>
                  <a:txBody>
                    <a:bodyPr/>
                    <a:lstStyle/>
                    <a:p>
                      <a:pPr algn="r" rtl="0"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n" sz="1200" b="0" i="0" u="none" baseline="0">
                          <a:effectLst/>
                        </a:rPr>
                        <a:t>90.7</a:t>
                      </a:r>
                      <a:endParaRPr lang="en" sz="1200" b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776" marR="43776" marT="0" marB="0" anchor="ctr"/>
                </a:tc>
                <a:extLst>
                  <a:ext uri="{0D108BD9-81ED-4DB2-BD59-A6C34878D82A}">
                    <a16:rowId xmlns="" xmlns:a16="http://schemas.microsoft.com/office/drawing/2014/main" val="10012"/>
                  </a:ext>
                </a:extLst>
              </a:tr>
              <a:tr h="159469">
                <a:tc>
                  <a:txBody>
                    <a:bodyPr/>
                    <a:lstStyle/>
                    <a:p>
                      <a:pPr algn="l" rtl="0"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n" sz="1200" b="1" i="0" u="none" baseline="0">
                          <a:effectLst/>
                        </a:rPr>
                        <a:t>Total non-current liabilities</a:t>
                      </a:r>
                      <a:endParaRPr lang="en" sz="1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776" marR="43776" marT="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n" sz="1200" b="1" i="0" u="none" baseline="0">
                          <a:effectLst/>
                        </a:rPr>
                        <a:t>2,833.8</a:t>
                      </a:r>
                      <a:endParaRPr lang="en" sz="1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776" marR="43776" marT="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n" sz="1200" b="1" i="0" u="none" baseline="0">
                          <a:effectLst/>
                        </a:rPr>
                        <a:t>3,029.5</a:t>
                      </a:r>
                      <a:endParaRPr lang="en" sz="1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776" marR="43776" marT="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13"/>
                  </a:ext>
                </a:extLst>
              </a:tr>
              <a:tr h="159469">
                <a:tc>
                  <a:txBody>
                    <a:bodyPr/>
                    <a:lstStyle/>
                    <a:p>
                      <a:pPr algn="l" rtl="0"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n" sz="1200" b="0" i="0" u="none" baseline="0">
                          <a:effectLst/>
                        </a:rPr>
                        <a:t>Debt liabilities</a:t>
                      </a:r>
                      <a:endParaRPr lang="en" sz="12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776" marR="43776" marT="0" marB="0" anchor="ctr"/>
                </a:tc>
                <a:tc>
                  <a:txBody>
                    <a:bodyPr/>
                    <a:lstStyle/>
                    <a:p>
                      <a:pPr algn="r" rtl="0"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n" sz="1200" b="0" i="0" u="none" baseline="0">
                          <a:effectLst/>
                        </a:rPr>
                        <a:t>473.9</a:t>
                      </a:r>
                      <a:endParaRPr lang="en" sz="1200" b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776" marR="43776" marT="0" marB="0" anchor="ctr"/>
                </a:tc>
                <a:tc>
                  <a:txBody>
                    <a:bodyPr/>
                    <a:lstStyle/>
                    <a:p>
                      <a:pPr algn="r" rtl="0"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n" sz="1200" b="0" i="0" u="none" baseline="0">
                          <a:effectLst/>
                        </a:rPr>
                        <a:t>478.5</a:t>
                      </a:r>
                      <a:endParaRPr lang="en" sz="1200" b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776" marR="43776" marT="0" marB="0" anchor="ctr"/>
                </a:tc>
                <a:extLst>
                  <a:ext uri="{0D108BD9-81ED-4DB2-BD59-A6C34878D82A}">
                    <a16:rowId xmlns="" xmlns:a16="http://schemas.microsoft.com/office/drawing/2014/main" val="10014"/>
                  </a:ext>
                </a:extLst>
              </a:tr>
              <a:tr h="159469">
                <a:tc>
                  <a:txBody>
                    <a:bodyPr/>
                    <a:lstStyle/>
                    <a:p>
                      <a:pPr algn="l" rtl="0"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n" sz="1200" b="0" i="0" u="none" baseline="0">
                          <a:effectLst/>
                        </a:rPr>
                        <a:t>Trade payables</a:t>
                      </a:r>
                      <a:endParaRPr lang="en" sz="12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776" marR="43776" marT="0" marB="0" anchor="ctr"/>
                </a:tc>
                <a:tc>
                  <a:txBody>
                    <a:bodyPr/>
                    <a:lstStyle/>
                    <a:p>
                      <a:pPr algn="r" rtl="0"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n" sz="1200" b="0" i="0" u="none" baseline="0">
                          <a:effectLst/>
                        </a:rPr>
                        <a:t>639.0</a:t>
                      </a:r>
                      <a:endParaRPr lang="en" sz="1200" b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776" marR="43776" marT="0" marB="0" anchor="ctr"/>
                </a:tc>
                <a:tc>
                  <a:txBody>
                    <a:bodyPr/>
                    <a:lstStyle/>
                    <a:p>
                      <a:pPr algn="r" rtl="0"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n" sz="1200" b="0" i="0" u="none" baseline="0">
                          <a:effectLst/>
                        </a:rPr>
                        <a:t>347.5</a:t>
                      </a:r>
                      <a:endParaRPr lang="en" sz="1200" b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776" marR="43776" marT="0" marB="0" anchor="ctr"/>
                </a:tc>
                <a:extLst>
                  <a:ext uri="{0D108BD9-81ED-4DB2-BD59-A6C34878D82A}">
                    <a16:rowId xmlns="" xmlns:a16="http://schemas.microsoft.com/office/drawing/2014/main" val="10015"/>
                  </a:ext>
                </a:extLst>
              </a:tr>
              <a:tr h="159469">
                <a:tc>
                  <a:txBody>
                    <a:bodyPr/>
                    <a:lstStyle/>
                    <a:p>
                      <a:pPr algn="l" rtl="0"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n" sz="1200" b="0" i="0" u="none" baseline="0">
                          <a:effectLst/>
                        </a:rPr>
                        <a:t>Investment commitments</a:t>
                      </a:r>
                      <a:endParaRPr lang="en" sz="1200" b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776" marR="43776" marT="0" marB="0" anchor="ctr"/>
                </a:tc>
                <a:tc>
                  <a:txBody>
                    <a:bodyPr/>
                    <a:lstStyle/>
                    <a:p>
                      <a:pPr algn="r" rtl="0"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n" sz="1200" b="0" i="0" u="none" baseline="0">
                          <a:effectLst/>
                        </a:rPr>
                        <a:t>221.4</a:t>
                      </a:r>
                      <a:endParaRPr lang="en" sz="12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776" marR="43776" marT="0" marB="0" anchor="ctr"/>
                </a:tc>
                <a:tc>
                  <a:txBody>
                    <a:bodyPr/>
                    <a:lstStyle/>
                    <a:p>
                      <a:pPr algn="r" rtl="0"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n" sz="1200" b="0" i="0" u="none" baseline="0">
                          <a:effectLst/>
                        </a:rPr>
                        <a:t>133.5</a:t>
                      </a:r>
                      <a:endParaRPr lang="en" sz="1200" b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776" marR="43776" marT="0" marB="0" anchor="ctr"/>
                </a:tc>
                <a:extLst>
                  <a:ext uri="{0D108BD9-81ED-4DB2-BD59-A6C34878D82A}">
                    <a16:rowId xmlns="" xmlns:a16="http://schemas.microsoft.com/office/drawing/2014/main" val="10016"/>
                  </a:ext>
                </a:extLst>
              </a:tr>
              <a:tr h="159469">
                <a:tc>
                  <a:txBody>
                    <a:bodyPr/>
                    <a:lstStyle/>
                    <a:p>
                      <a:pPr algn="l" rtl="0"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n" sz="1200" b="0" i="0" u="none" baseline="0">
                          <a:effectLst/>
                        </a:rPr>
                        <a:t>Provisions for employee benefits</a:t>
                      </a:r>
                      <a:endParaRPr lang="en" sz="1200" b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776" marR="43776" marT="0" marB="0" anchor="ctr"/>
                </a:tc>
                <a:tc>
                  <a:txBody>
                    <a:bodyPr/>
                    <a:lstStyle/>
                    <a:p>
                      <a:pPr algn="r" rtl="0"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n" sz="1200" b="0" i="0" u="none" baseline="0">
                          <a:effectLst/>
                        </a:rPr>
                        <a:t>127.3</a:t>
                      </a:r>
                      <a:endParaRPr lang="en" sz="12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776" marR="43776" marT="0" marB="0" anchor="ctr"/>
                </a:tc>
                <a:tc>
                  <a:txBody>
                    <a:bodyPr/>
                    <a:lstStyle/>
                    <a:p>
                      <a:pPr algn="r" rtl="0"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n" sz="1200" b="0" i="0" u="none" baseline="0">
                          <a:effectLst/>
                        </a:rPr>
                        <a:t>116.3</a:t>
                      </a:r>
                      <a:endParaRPr lang="en" sz="1200" b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776" marR="43776" marT="0" marB="0" anchor="ctr"/>
                </a:tc>
                <a:extLst>
                  <a:ext uri="{0D108BD9-81ED-4DB2-BD59-A6C34878D82A}">
                    <a16:rowId xmlns="" xmlns:a16="http://schemas.microsoft.com/office/drawing/2014/main" val="10017"/>
                  </a:ext>
                </a:extLst>
              </a:tr>
              <a:tr h="159469">
                <a:tc>
                  <a:txBody>
                    <a:bodyPr/>
                    <a:lstStyle/>
                    <a:p>
                      <a:pPr algn="l" rtl="0"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n" sz="1200" b="0" i="0" u="none" baseline="0">
                          <a:effectLst/>
                        </a:rPr>
                        <a:t>Other provisions </a:t>
                      </a:r>
                      <a:endParaRPr lang="en" sz="1200" b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776" marR="43776" marT="0" marB="0" anchor="ctr"/>
                </a:tc>
                <a:tc>
                  <a:txBody>
                    <a:bodyPr/>
                    <a:lstStyle/>
                    <a:p>
                      <a:pPr algn="r" rtl="0"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n" sz="1200" b="0" i="0" u="none" baseline="0">
                          <a:effectLst/>
                        </a:rPr>
                        <a:t>23.3</a:t>
                      </a:r>
                      <a:endParaRPr lang="en" sz="12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776" marR="43776" marT="0" marB="0" anchor="ctr"/>
                </a:tc>
                <a:tc>
                  <a:txBody>
                    <a:bodyPr/>
                    <a:lstStyle/>
                    <a:p>
                      <a:pPr algn="r" rtl="0"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n" sz="1200" b="0" i="0" u="none" baseline="0">
                          <a:effectLst/>
                        </a:rPr>
                        <a:t>24.1</a:t>
                      </a:r>
                      <a:endParaRPr lang="en" sz="1200" b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776" marR="43776" marT="0" marB="0" anchor="ctr"/>
                </a:tc>
                <a:extLst>
                  <a:ext uri="{0D108BD9-81ED-4DB2-BD59-A6C34878D82A}">
                    <a16:rowId xmlns="" xmlns:a16="http://schemas.microsoft.com/office/drawing/2014/main" val="10018"/>
                  </a:ext>
                </a:extLst>
              </a:tr>
              <a:tr h="159469">
                <a:tc>
                  <a:txBody>
                    <a:bodyPr/>
                    <a:lstStyle/>
                    <a:p>
                      <a:pPr algn="l" rtl="0"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n" sz="1200" b="0" i="0" u="none" baseline="0">
                          <a:effectLst/>
                        </a:rPr>
                        <a:t>Other liabilities </a:t>
                      </a:r>
                      <a:endParaRPr lang="en" sz="1200" b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776" marR="43776" marT="0" marB="0" anchor="ctr"/>
                </a:tc>
                <a:tc>
                  <a:txBody>
                    <a:bodyPr/>
                    <a:lstStyle/>
                    <a:p>
                      <a:pPr algn="r" rtl="0"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n" sz="1200" b="0" i="0" u="none" baseline="0">
                          <a:effectLst/>
                        </a:rPr>
                        <a:t>254.1</a:t>
                      </a:r>
                      <a:endParaRPr lang="en" sz="12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776" marR="43776" marT="0" marB="0" anchor="ctr"/>
                </a:tc>
                <a:tc>
                  <a:txBody>
                    <a:bodyPr/>
                    <a:lstStyle/>
                    <a:p>
                      <a:pPr algn="r" rtl="0"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n" sz="1200" b="0" i="0" u="none" baseline="0">
                          <a:effectLst/>
                        </a:rPr>
                        <a:t>286.2</a:t>
                      </a:r>
                      <a:endParaRPr lang="en" sz="1200" b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776" marR="43776" marT="0" marB="0" anchor="ctr"/>
                </a:tc>
                <a:extLst>
                  <a:ext uri="{0D108BD9-81ED-4DB2-BD59-A6C34878D82A}">
                    <a16:rowId xmlns="" xmlns:a16="http://schemas.microsoft.com/office/drawing/2014/main" val="10019"/>
                  </a:ext>
                </a:extLst>
              </a:tr>
              <a:tr h="159469">
                <a:tc>
                  <a:txBody>
                    <a:bodyPr/>
                    <a:lstStyle/>
                    <a:p>
                      <a:pPr algn="l" rtl="0"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n" sz="1200" b="1" i="0" u="none" baseline="0">
                          <a:effectLst/>
                        </a:rPr>
                        <a:t>Total current liabilities</a:t>
                      </a:r>
                      <a:endParaRPr lang="en" sz="1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776" marR="43776" marT="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n" sz="1200" b="1" i="0" u="none" baseline="0">
                          <a:effectLst/>
                        </a:rPr>
                        <a:t>1,739.0</a:t>
                      </a:r>
                      <a:endParaRPr lang="en" sz="1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776" marR="43776" marT="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n" sz="1200" b="1" i="0" u="none" baseline="0">
                          <a:effectLst/>
                        </a:rPr>
                        <a:t>1,386.1</a:t>
                      </a:r>
                      <a:endParaRPr lang="en" sz="12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776" marR="43776" marT="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20"/>
                  </a:ext>
                </a:extLst>
              </a:tr>
              <a:tr h="159469">
                <a:tc>
                  <a:txBody>
                    <a:bodyPr/>
                    <a:lstStyle/>
                    <a:p>
                      <a:pPr algn="l" rtl="0"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n" sz="1200" b="1" i="0" u="none" baseline="0">
                          <a:effectLst/>
                        </a:rPr>
                        <a:t>Total liabilities</a:t>
                      </a:r>
                      <a:endParaRPr lang="en" sz="1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776" marR="43776" marT="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n" sz="1200" b="1" i="0" u="none" baseline="0">
                          <a:effectLst/>
                        </a:rPr>
                        <a:t>4,572.8</a:t>
                      </a:r>
                      <a:endParaRPr lang="en" sz="1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776" marR="43776" marT="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n" sz="1200" b="1" i="0" u="none" baseline="0">
                          <a:effectLst/>
                        </a:rPr>
                        <a:t>4,415.6</a:t>
                      </a:r>
                      <a:endParaRPr lang="en" sz="1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776" marR="43776" marT="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21"/>
                  </a:ext>
                </a:extLst>
              </a:tr>
              <a:tr h="180106">
                <a:tc>
                  <a:txBody>
                    <a:bodyPr/>
                    <a:lstStyle/>
                    <a:p>
                      <a:pPr algn="l" rtl="0"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n" sz="1200" b="0" i="0" u="none" baseline="0">
                          <a:effectLst/>
                        </a:rPr>
                        <a:t> </a:t>
                      </a:r>
                      <a:endParaRPr lang="en" sz="1200" b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776" marR="43776" marT="0" marB="0" anchor="ctr"/>
                </a:tc>
                <a:tc>
                  <a:txBody>
                    <a:bodyPr/>
                    <a:lstStyle/>
                    <a:p>
                      <a:pPr algn="r" rtl="0"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n" sz="1200" b="0" i="0" u="none" baseline="0">
                          <a:effectLst/>
                        </a:rPr>
                        <a:t> </a:t>
                      </a:r>
                      <a:endParaRPr lang="en" sz="1200" b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776" marR="43776" marT="0" marB="0" anchor="ctr"/>
                </a:tc>
                <a:tc>
                  <a:txBody>
                    <a:bodyPr/>
                    <a:lstStyle/>
                    <a:p>
                      <a:endParaRPr lang="en" sz="1200" b="0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3776" marR="43776" marT="0" marB="0" anchor="ctr"/>
                </a:tc>
                <a:extLst>
                  <a:ext uri="{0D108BD9-81ED-4DB2-BD59-A6C34878D82A}">
                    <a16:rowId xmlns="" xmlns:a16="http://schemas.microsoft.com/office/drawing/2014/main" val="10022"/>
                  </a:ext>
                </a:extLst>
              </a:tr>
              <a:tr h="159469">
                <a:tc>
                  <a:txBody>
                    <a:bodyPr/>
                    <a:lstStyle/>
                    <a:p>
                      <a:pPr algn="l" rtl="0"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n" sz="1200" b="1" i="0" u="none" baseline="0">
                          <a:effectLst/>
                        </a:rPr>
                        <a:t>TOTAL EQUITY AND LIABILITIES</a:t>
                      </a:r>
                      <a:endParaRPr lang="en" sz="1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776" marR="43776" marT="0" marB="0"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n" sz="1200" b="1" i="0" u="none" baseline="0">
                          <a:effectLst/>
                        </a:rPr>
                        <a:t>7,613.4</a:t>
                      </a:r>
                      <a:endParaRPr lang="en" sz="1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776" marR="43776" marT="0" marB="0"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n" sz="1200" b="1" i="0" u="none" baseline="0" dirty="0">
                          <a:effectLst/>
                        </a:rPr>
                        <a:t>7,559.4</a:t>
                      </a:r>
                      <a:endParaRPr lang="en" sz="1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776" marR="43776" marT="0" marB="0"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23"/>
                  </a:ext>
                </a:extLst>
              </a:tr>
            </a:tbl>
          </a:graphicData>
        </a:graphic>
      </p:graphicFrame>
      <p:sp>
        <p:nvSpPr>
          <p:cNvPr id="8" name="Symbol zastępczy numeru slajdu 7"/>
          <p:cNvSpPr>
            <a:spLocks noGrp="1"/>
          </p:cNvSpPr>
          <p:nvPr>
            <p:ph type="sldNum" sz="quarter" idx="7"/>
          </p:nvPr>
        </p:nvSpPr>
        <p:spPr>
          <a:xfrm>
            <a:off x="635001" y="6763813"/>
            <a:ext cx="417195" cy="473075"/>
          </a:xfrm>
        </p:spPr>
        <p:txBody>
          <a:bodyPr vert="horz" lIns="91440" tIns="45720" rIns="91440" bIns="45720" rtlCol="0" anchor="ctr"/>
          <a:lstStyle/>
          <a:p>
            <a:pPr algn="r" rtl="0"/>
            <a:fld id="{81D60167-4931-47E6-BA6A-407CBD079E47}" type="slidenum">
              <a:rPr sz="1400">
                <a:solidFill>
                  <a:schemeClr val="tx1">
                    <a:tint val="75000"/>
                  </a:schemeClr>
                </a:solidFill>
                <a:latin typeface="Myriad Pro" panose="020B0503030403020204" pitchFamily="34" charset="0"/>
                <a:cs typeface="+mn-cs"/>
              </a:rPr>
              <a:pPr algn="r" rtl="0"/>
              <a:t>16</a:t>
            </a:fld>
            <a:endParaRPr lang="en" sz="1400" dirty="0">
              <a:solidFill>
                <a:schemeClr val="tx1">
                  <a:tint val="75000"/>
                </a:schemeClr>
              </a:solidFill>
              <a:latin typeface="Myriad Pro" panose="020B0503030403020204" pitchFamily="34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188345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iekt 3" hidden="1"/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4064204863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8225" name="think-cell Slide" r:id="rId4" imgW="395" imgH="396" progId="TCLayout.ActiveDocument.1">
                  <p:embed/>
                </p:oleObj>
              </mc:Choice>
              <mc:Fallback>
                <p:oleObj name="think-cell Slide" r:id="rId4" imgW="395" imgH="396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Prostokąt 5"/>
          <p:cNvSpPr/>
          <p:nvPr/>
        </p:nvSpPr>
        <p:spPr>
          <a:xfrm>
            <a:off x="738224" y="513599"/>
            <a:ext cx="845586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rtl="0">
              <a:spcBef>
                <a:spcPts val="300"/>
              </a:spcBef>
              <a:spcAft>
                <a:spcPts val="300"/>
              </a:spcAft>
            </a:pPr>
            <a:r>
              <a:rPr lang="en" b="1" i="0" u="none" kern="0" baseline="0">
                <a:solidFill>
                  <a:srgbClr val="015BAA"/>
                </a:solidFill>
                <a:latin typeface="Calibri" panose="020F0502020204030204" pitchFamily="34" charset="0"/>
                <a:ea typeface="Yu Gothic Light" panose="020B0300000000000000" pitchFamily="34" charset="-128"/>
                <a:cs typeface="Times New Roman" panose="02020603050405020304" pitchFamily="18" charset="0"/>
              </a:rPr>
              <a:t>CONSOLIDATED CASH FLOW STATEMENT</a:t>
            </a:r>
            <a:endParaRPr lang="en" b="1" kern="0" dirty="0">
              <a:solidFill>
                <a:srgbClr val="015BAA"/>
              </a:solidFill>
              <a:latin typeface="Calibri" panose="020F0502020204030204" pitchFamily="34" charset="0"/>
              <a:ea typeface="Yu Gothic Light" panose="020B0300000000000000" pitchFamily="34" charset="-128"/>
              <a:cs typeface="Times New Roman" panose="02020603050405020304" pitchFamily="18" charset="0"/>
            </a:endParaRPr>
          </a:p>
        </p:txBody>
      </p:sp>
      <p:graphicFrame>
        <p:nvGraphicFramePr>
          <p:cNvPr id="5" name="Tabela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85054043"/>
              </p:ext>
            </p:extLst>
          </p:nvPr>
        </p:nvGraphicFramePr>
        <p:xfrm>
          <a:off x="840097" y="882931"/>
          <a:ext cx="8353988" cy="5860237"/>
        </p:xfrm>
        <a:graphic>
          <a:graphicData uri="http://schemas.openxmlformats.org/drawingml/2006/table">
            <a:tbl>
              <a:tblPr firstRow="1" firstCol="1" bandRow="1">
                <a:tableStyleId>{69012ECD-51FC-41F1-AA8D-1B2483CD663E}</a:tableStyleId>
              </a:tblPr>
              <a:tblGrid>
                <a:gridCol w="5837814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258087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258087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</a:tblGrid>
              <a:tr h="190957">
                <a:tc>
                  <a:txBody>
                    <a:bodyPr/>
                    <a:lstStyle/>
                    <a:p>
                      <a:pPr algn="just" rtl="0"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n" sz="1200" b="0" i="0" u="none" baseline="0">
                          <a:effectLst/>
                        </a:rPr>
                        <a:t> </a:t>
                      </a:r>
                      <a:endParaRPr lang="en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260" marR="40260" marT="0" marB="0" anchor="ctr"/>
                </a:tc>
                <a:tc>
                  <a:txBody>
                    <a:bodyPr/>
                    <a:lstStyle/>
                    <a:p>
                      <a:pPr algn="r" rtl="0"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n" sz="1200" b="1" i="0" u="none" baseline="0">
                          <a:effectLst/>
                        </a:rPr>
                        <a:t>2021</a:t>
                      </a:r>
                      <a:endParaRPr lang="en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260" marR="40260" marT="0" marB="0" anchor="ctr"/>
                </a:tc>
                <a:tc>
                  <a:txBody>
                    <a:bodyPr/>
                    <a:lstStyle/>
                    <a:p>
                      <a:pPr algn="r" rtl="0"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n" sz="1200" b="1" i="0" u="none" baseline="0">
                          <a:effectLst/>
                        </a:rPr>
                        <a:t>2020</a:t>
                      </a:r>
                      <a:endParaRPr lang="en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260" marR="40260" marT="0" marB="0" anchor="ctr"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146662">
                <a:tc>
                  <a:txBody>
                    <a:bodyPr/>
                    <a:lstStyle/>
                    <a:p>
                      <a:pPr algn="l" rtl="0"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n" sz="1200" b="1" i="0" u="none" baseline="0">
                          <a:effectLst/>
                        </a:rPr>
                        <a:t>Cash flows from operating activities</a:t>
                      </a:r>
                      <a:endParaRPr lang="en" sz="1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260" marR="40260" marT="0" marB="0" anchor="ctr"/>
                </a:tc>
                <a:tc>
                  <a:txBody>
                    <a:bodyPr/>
                    <a:lstStyle/>
                    <a:p>
                      <a:pPr algn="r" rtl="0"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n" sz="1200" b="0" i="0" u="none" baseline="0">
                          <a:effectLst/>
                        </a:rPr>
                        <a:t> </a:t>
                      </a:r>
                      <a:endParaRPr lang="en" sz="12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260" marR="40260" marT="0" marB="0" anchor="ctr"/>
                </a:tc>
                <a:tc>
                  <a:txBody>
                    <a:bodyPr/>
                    <a:lstStyle/>
                    <a:p>
                      <a:pPr algn="r" rtl="0"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n" sz="1200" b="0" i="0" u="none" baseline="0">
                          <a:effectLst/>
                        </a:rPr>
                        <a:t> </a:t>
                      </a:r>
                      <a:endParaRPr lang="en" sz="12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260" marR="40260" marT="0" marB="0" anchor="ctr"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146662">
                <a:tc>
                  <a:txBody>
                    <a:bodyPr/>
                    <a:lstStyle/>
                    <a:p>
                      <a:pPr algn="l" rtl="0"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n" sz="1200" b="1" i="0" u="none" baseline="0">
                          <a:effectLst/>
                        </a:rPr>
                        <a:t>Profit / (loss) before tax</a:t>
                      </a:r>
                      <a:endParaRPr lang="en" sz="1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260" marR="40260" marT="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n" sz="1200" b="1" i="0" u="none" baseline="0">
                          <a:effectLst/>
                        </a:rPr>
                        <a:t>(264.4)</a:t>
                      </a:r>
                      <a:endParaRPr lang="en" sz="1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260" marR="40260" marT="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n" sz="1200" b="1" i="0" u="none" baseline="0">
                          <a:effectLst/>
                        </a:rPr>
                        <a:t>(266.9)</a:t>
                      </a:r>
                      <a:endParaRPr lang="en" sz="1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260" marR="40260" marT="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165642">
                <a:tc>
                  <a:txBody>
                    <a:bodyPr/>
                    <a:lstStyle/>
                    <a:p>
                      <a:pPr algn="l" rtl="0"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n" sz="1200" b="1" i="0" u="none" baseline="0">
                          <a:effectLst/>
                        </a:rPr>
                        <a:t>Adjustments</a:t>
                      </a:r>
                      <a:endParaRPr lang="en" sz="1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260" marR="40260" marT="0" marB="0" anchor="ctr"/>
                </a:tc>
                <a:tc>
                  <a:txBody>
                    <a:bodyPr/>
                    <a:lstStyle/>
                    <a:p>
                      <a:pPr algn="r" rtl="0"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n" sz="1200" b="0" i="0" u="none" baseline="0">
                          <a:effectLst/>
                        </a:rPr>
                        <a:t> </a:t>
                      </a:r>
                      <a:endParaRPr lang="en" sz="1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260" marR="40260" marT="0" marB="0" anchor="ctr"/>
                </a:tc>
                <a:tc>
                  <a:txBody>
                    <a:bodyPr/>
                    <a:lstStyle/>
                    <a:p>
                      <a:endParaRPr lang="en" sz="1200" b="1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260" marR="40260" marT="0" marB="0" anchor="ctr"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146662">
                <a:tc>
                  <a:txBody>
                    <a:bodyPr/>
                    <a:lstStyle/>
                    <a:p>
                      <a:pPr algn="l" rtl="0"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n" sz="1200" b="0" i="0" u="none" baseline="0">
                          <a:effectLst/>
                        </a:rPr>
                        <a:t>Depreciation, amortization and impairment allowances</a:t>
                      </a:r>
                      <a:endParaRPr lang="en" sz="12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260" marR="40260" marT="0" marB="0" anchor="ctr"/>
                </a:tc>
                <a:tc>
                  <a:txBody>
                    <a:bodyPr/>
                    <a:lstStyle/>
                    <a:p>
                      <a:pPr algn="r" rtl="0"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n" sz="1200" b="0" i="0" u="none" baseline="0">
                          <a:effectLst/>
                        </a:rPr>
                        <a:t>722.0</a:t>
                      </a:r>
                      <a:endParaRPr lang="en" sz="1200" b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260" marR="40260" marT="0" marB="0" anchor="ctr"/>
                </a:tc>
                <a:tc>
                  <a:txBody>
                    <a:bodyPr/>
                    <a:lstStyle/>
                    <a:p>
                      <a:pPr algn="r" rtl="0"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n" sz="1200" b="0" i="0" u="none" baseline="0">
                          <a:effectLst/>
                        </a:rPr>
                        <a:t>766.6</a:t>
                      </a:r>
                      <a:endParaRPr lang="en" sz="1200" b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260" marR="40260" marT="0" marB="0" anchor="ctr"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146662">
                <a:tc>
                  <a:txBody>
                    <a:bodyPr/>
                    <a:lstStyle/>
                    <a:p>
                      <a:pPr algn="l" rtl="0"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n" sz="1200" b="0" i="0" u="none" baseline="0">
                          <a:effectLst/>
                        </a:rPr>
                        <a:t>(Profit) / loss on the sale and liquidation of non-financial non-current assets</a:t>
                      </a:r>
                      <a:endParaRPr lang="en" sz="12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260" marR="40260" marT="0" marB="0" anchor="ctr"/>
                </a:tc>
                <a:tc>
                  <a:txBody>
                    <a:bodyPr/>
                    <a:lstStyle/>
                    <a:p>
                      <a:pPr algn="r" rtl="0"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n" sz="1200" b="0" i="0" u="none" baseline="0">
                          <a:effectLst/>
                        </a:rPr>
                        <a:t>(19.2)</a:t>
                      </a:r>
                      <a:endParaRPr lang="en" sz="1200" b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260" marR="40260" marT="0" marB="0" anchor="ctr"/>
                </a:tc>
                <a:tc>
                  <a:txBody>
                    <a:bodyPr/>
                    <a:lstStyle/>
                    <a:p>
                      <a:pPr algn="r" rtl="0"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n" sz="1200" b="0" i="0" u="none" baseline="0">
                          <a:effectLst/>
                        </a:rPr>
                        <a:t>(8.9)</a:t>
                      </a:r>
                      <a:endParaRPr lang="en" sz="1200" b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260" marR="40260" marT="0" marB="0" anchor="ctr"/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146662">
                <a:tc>
                  <a:txBody>
                    <a:bodyPr/>
                    <a:lstStyle/>
                    <a:p>
                      <a:pPr algn="l" rtl="0"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n" sz="1200" b="0" i="0" u="none" baseline="0">
                          <a:effectLst/>
                        </a:rPr>
                        <a:t>Foreign exchange (gains)/losses</a:t>
                      </a:r>
                      <a:endParaRPr lang="en" sz="12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260" marR="40260" marT="0" marB="0" anchor="ctr"/>
                </a:tc>
                <a:tc>
                  <a:txBody>
                    <a:bodyPr/>
                    <a:lstStyle/>
                    <a:p>
                      <a:pPr algn="r" rtl="0"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n" sz="1200" b="0" i="0" u="none" baseline="0">
                          <a:effectLst/>
                        </a:rPr>
                        <a:t>4.8</a:t>
                      </a:r>
                      <a:endParaRPr lang="en" sz="1200" b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260" marR="40260" marT="0" marB="0" anchor="ctr"/>
                </a:tc>
                <a:tc>
                  <a:txBody>
                    <a:bodyPr/>
                    <a:lstStyle/>
                    <a:p>
                      <a:pPr algn="r" rtl="0"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n" sz="1200" b="0" i="0" u="none" baseline="0">
                          <a:effectLst/>
                        </a:rPr>
                        <a:t>13.9</a:t>
                      </a:r>
                      <a:endParaRPr lang="en" sz="1200" b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260" marR="40260" marT="0" marB="0" anchor="ctr"/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146662">
                <a:tc>
                  <a:txBody>
                    <a:bodyPr/>
                    <a:lstStyle/>
                    <a:p>
                      <a:pPr algn="l" rtl="0"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n" sz="1200" b="0" i="0" u="none" baseline="0">
                          <a:effectLst/>
                        </a:rPr>
                        <a:t>(Profits) / losses on interest, dividends</a:t>
                      </a:r>
                      <a:endParaRPr lang="en" sz="12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260" marR="40260" marT="0" marB="0" anchor="ctr"/>
                </a:tc>
                <a:tc>
                  <a:txBody>
                    <a:bodyPr/>
                    <a:lstStyle/>
                    <a:p>
                      <a:pPr algn="r" rtl="0"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n" sz="1200" b="0" i="0" u="none" baseline="0">
                          <a:effectLst/>
                        </a:rPr>
                        <a:t>50.1</a:t>
                      </a:r>
                      <a:endParaRPr lang="en" sz="1200" b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260" marR="40260" marT="0" marB="0" anchor="ctr"/>
                </a:tc>
                <a:tc>
                  <a:txBody>
                    <a:bodyPr/>
                    <a:lstStyle/>
                    <a:p>
                      <a:pPr algn="r" rtl="0"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n" sz="1200" b="0" i="0" u="none" baseline="0">
                          <a:effectLst/>
                        </a:rPr>
                        <a:t>54.4</a:t>
                      </a:r>
                      <a:endParaRPr lang="en" sz="1200" b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260" marR="40260" marT="0" marB="0" anchor="ctr"/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  <a:tr h="146662">
                <a:tc>
                  <a:txBody>
                    <a:bodyPr/>
                    <a:lstStyle/>
                    <a:p>
                      <a:pPr algn="l" rtl="0"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n" sz="1200" b="0" i="0" u="none" baseline="0">
                          <a:effectLst/>
                        </a:rPr>
                        <a:t>Interest received / (paid)</a:t>
                      </a:r>
                      <a:endParaRPr lang="en" sz="12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260" marR="40260" marT="0" marB="0" anchor="ctr"/>
                </a:tc>
                <a:tc>
                  <a:txBody>
                    <a:bodyPr/>
                    <a:lstStyle/>
                    <a:p>
                      <a:pPr algn="r" rtl="0"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n" sz="1200" b="0" i="0" u="none" baseline="0">
                          <a:effectLst/>
                        </a:rPr>
                        <a:t>0.7</a:t>
                      </a:r>
                      <a:endParaRPr lang="en" sz="1200" b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260" marR="40260" marT="0" marB="0" anchor="ctr"/>
                </a:tc>
                <a:tc>
                  <a:txBody>
                    <a:bodyPr/>
                    <a:lstStyle/>
                    <a:p>
                      <a:pPr algn="r" rtl="0"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n" sz="1200" b="0" i="0" u="none" baseline="0">
                          <a:effectLst/>
                        </a:rPr>
                        <a:t>2.0</a:t>
                      </a:r>
                      <a:endParaRPr lang="en" sz="1200" b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260" marR="40260" marT="0" marB="0" anchor="ctr"/>
                </a:tc>
                <a:extLst>
                  <a:ext uri="{0D108BD9-81ED-4DB2-BD59-A6C34878D82A}">
                    <a16:rowId xmlns="" xmlns:a16="http://schemas.microsoft.com/office/drawing/2014/main" val="10008"/>
                  </a:ext>
                </a:extLst>
              </a:tr>
              <a:tr h="146662">
                <a:tc>
                  <a:txBody>
                    <a:bodyPr/>
                    <a:lstStyle/>
                    <a:p>
                      <a:pPr algn="l" rtl="0"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n" sz="1200" b="0" i="0" u="none" baseline="0">
                          <a:effectLst/>
                        </a:rPr>
                        <a:t>Income tax received / (paid)</a:t>
                      </a:r>
                      <a:endParaRPr lang="en" sz="12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260" marR="40260" marT="0" marB="0" anchor="ctr"/>
                </a:tc>
                <a:tc>
                  <a:txBody>
                    <a:bodyPr/>
                    <a:lstStyle/>
                    <a:p>
                      <a:pPr algn="r" rtl="0"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n" sz="1200" b="0" i="0" u="none" baseline="0">
                          <a:effectLst/>
                        </a:rPr>
                        <a:t>(11.3)</a:t>
                      </a:r>
                      <a:endParaRPr lang="en" sz="1200" b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260" marR="40260" marT="0" marB="0" anchor="ctr"/>
                </a:tc>
                <a:tc>
                  <a:txBody>
                    <a:bodyPr/>
                    <a:lstStyle/>
                    <a:p>
                      <a:pPr algn="r" rtl="0"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n" sz="1200" b="0" i="0" u="none" baseline="0">
                          <a:effectLst/>
                        </a:rPr>
                        <a:t>42.9</a:t>
                      </a:r>
                      <a:endParaRPr lang="en" sz="1200" b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260" marR="40260" marT="0" marB="0" anchor="ctr"/>
                </a:tc>
                <a:extLst>
                  <a:ext uri="{0D108BD9-81ED-4DB2-BD59-A6C34878D82A}">
                    <a16:rowId xmlns="" xmlns:a16="http://schemas.microsoft.com/office/drawing/2014/main" val="10009"/>
                  </a:ext>
                </a:extLst>
              </a:tr>
              <a:tr h="146662">
                <a:tc>
                  <a:txBody>
                    <a:bodyPr/>
                    <a:lstStyle/>
                    <a:p>
                      <a:pPr algn="l" rtl="0"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n" sz="1200" b="0" i="0" u="none" baseline="0">
                          <a:effectLst/>
                        </a:rPr>
                        <a:t>Movement in working capital</a:t>
                      </a:r>
                      <a:endParaRPr lang="en" sz="12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260" marR="40260" marT="0" marB="0" anchor="ctr"/>
                </a:tc>
                <a:tc>
                  <a:txBody>
                    <a:bodyPr/>
                    <a:lstStyle/>
                    <a:p>
                      <a:pPr algn="r" rtl="0"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n" sz="1200" b="0" i="0" u="none" baseline="0">
                          <a:effectLst/>
                        </a:rPr>
                        <a:t>125.1</a:t>
                      </a:r>
                      <a:endParaRPr lang="en" sz="1200" b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260" marR="40260" marT="0" marB="0" anchor="ctr"/>
                </a:tc>
                <a:tc>
                  <a:txBody>
                    <a:bodyPr/>
                    <a:lstStyle/>
                    <a:p>
                      <a:pPr algn="r" rtl="0"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n" sz="1200" b="0" i="0" u="none" baseline="0">
                          <a:effectLst/>
                        </a:rPr>
                        <a:t>12.4</a:t>
                      </a:r>
                      <a:endParaRPr lang="en" sz="1200" b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260" marR="40260" marT="0" marB="0" anchor="ctr"/>
                </a:tc>
                <a:extLst>
                  <a:ext uri="{0D108BD9-81ED-4DB2-BD59-A6C34878D82A}">
                    <a16:rowId xmlns="" xmlns:a16="http://schemas.microsoft.com/office/drawing/2014/main" val="10010"/>
                  </a:ext>
                </a:extLst>
              </a:tr>
              <a:tr h="146662">
                <a:tc>
                  <a:txBody>
                    <a:bodyPr/>
                    <a:lstStyle/>
                    <a:p>
                      <a:pPr algn="l" rtl="0"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n" sz="1200" b="0" i="0" u="none" baseline="0">
                          <a:effectLst/>
                        </a:rPr>
                        <a:t>Other adjustments</a:t>
                      </a:r>
                      <a:endParaRPr lang="en" sz="12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260" marR="40260" marT="0" marB="0" anchor="ctr"/>
                </a:tc>
                <a:tc>
                  <a:txBody>
                    <a:bodyPr/>
                    <a:lstStyle/>
                    <a:p>
                      <a:pPr algn="r" rtl="0"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n" sz="1200" b="0" i="0" u="none" baseline="0">
                          <a:effectLst/>
                        </a:rPr>
                        <a:t>92.0</a:t>
                      </a:r>
                      <a:endParaRPr lang="en" sz="1200" b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260" marR="40260" marT="0" marB="0" anchor="ctr"/>
                </a:tc>
                <a:tc>
                  <a:txBody>
                    <a:bodyPr/>
                    <a:lstStyle/>
                    <a:p>
                      <a:pPr algn="r" rtl="0"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n" sz="1200" b="0" i="0" u="none" baseline="0">
                          <a:effectLst/>
                        </a:rPr>
                        <a:t>(63.3)</a:t>
                      </a:r>
                      <a:endParaRPr lang="en" sz="1200" b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260" marR="40260" marT="0" marB="0" anchor="ctr"/>
                </a:tc>
                <a:extLst>
                  <a:ext uri="{0D108BD9-81ED-4DB2-BD59-A6C34878D82A}">
                    <a16:rowId xmlns="" xmlns:a16="http://schemas.microsoft.com/office/drawing/2014/main" val="10011"/>
                  </a:ext>
                </a:extLst>
              </a:tr>
              <a:tr h="146662">
                <a:tc>
                  <a:txBody>
                    <a:bodyPr/>
                    <a:lstStyle/>
                    <a:p>
                      <a:pPr algn="l" rtl="0"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n" sz="1200" b="1" i="0" u="none" baseline="0">
                          <a:effectLst/>
                        </a:rPr>
                        <a:t>Net cash from operating activities</a:t>
                      </a:r>
                      <a:endParaRPr lang="en" sz="1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260" marR="40260" marT="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n" sz="1200" b="1" i="0" u="none" baseline="0">
                          <a:effectLst/>
                        </a:rPr>
                        <a:t>699.8</a:t>
                      </a:r>
                      <a:endParaRPr lang="en" sz="1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260" marR="40260" marT="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n" sz="1200" b="1" i="0" u="none" baseline="0">
                          <a:effectLst/>
                        </a:rPr>
                        <a:t>553.1</a:t>
                      </a:r>
                      <a:endParaRPr lang="en" sz="1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260" marR="40260" marT="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12"/>
                  </a:ext>
                </a:extLst>
              </a:tr>
              <a:tr h="165642">
                <a:tc>
                  <a:txBody>
                    <a:bodyPr/>
                    <a:lstStyle/>
                    <a:p>
                      <a:pPr algn="l" rtl="0"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n" sz="1200" b="1" i="0" u="none" baseline="0">
                          <a:effectLst/>
                        </a:rPr>
                        <a:t>Cash flows from investing activities</a:t>
                      </a:r>
                      <a:endParaRPr lang="en" sz="1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260" marR="40260" marT="0" marB="0" anchor="ctr"/>
                </a:tc>
                <a:tc>
                  <a:txBody>
                    <a:bodyPr/>
                    <a:lstStyle/>
                    <a:p>
                      <a:pPr algn="r" rtl="0"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n" sz="1200" b="0" i="0" u="none" baseline="0">
                          <a:effectLst/>
                        </a:rPr>
                        <a:t> </a:t>
                      </a:r>
                      <a:endParaRPr lang="en" sz="1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260" marR="40260" marT="0" marB="0" anchor="ctr"/>
                </a:tc>
                <a:tc>
                  <a:txBody>
                    <a:bodyPr/>
                    <a:lstStyle/>
                    <a:p>
                      <a:endParaRPr lang="en" sz="1200" b="1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260" marR="40260" marT="0" marB="0" anchor="ctr"/>
                </a:tc>
                <a:extLst>
                  <a:ext uri="{0D108BD9-81ED-4DB2-BD59-A6C34878D82A}">
                    <a16:rowId xmlns="" xmlns:a16="http://schemas.microsoft.com/office/drawing/2014/main" val="10013"/>
                  </a:ext>
                </a:extLst>
              </a:tr>
              <a:tr h="146662">
                <a:tc>
                  <a:txBody>
                    <a:bodyPr/>
                    <a:lstStyle/>
                    <a:p>
                      <a:pPr algn="l" rtl="0"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n" sz="1200" b="0" i="0" u="none" baseline="0">
                          <a:effectLst/>
                        </a:rPr>
                        <a:t>Expenditures on the acquisition of non-financial non-current assets</a:t>
                      </a:r>
                      <a:endParaRPr lang="en" sz="1200" b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260" marR="40260" marT="0" marB="0" anchor="ctr"/>
                </a:tc>
                <a:tc>
                  <a:txBody>
                    <a:bodyPr/>
                    <a:lstStyle/>
                    <a:p>
                      <a:pPr algn="r" rtl="0"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n" sz="1200" b="0" i="0" u="none" baseline="0">
                          <a:effectLst/>
                        </a:rPr>
                        <a:t>(808.5)</a:t>
                      </a:r>
                      <a:endParaRPr lang="en" sz="1200" b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260" marR="40260" marT="0" marB="0" anchor="ctr"/>
                </a:tc>
                <a:tc>
                  <a:txBody>
                    <a:bodyPr/>
                    <a:lstStyle/>
                    <a:p>
                      <a:pPr algn="r" rtl="0"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n" sz="1200" b="0" i="0" u="none" baseline="0">
                          <a:effectLst/>
                        </a:rPr>
                        <a:t>(719.0)</a:t>
                      </a:r>
                      <a:endParaRPr lang="en" sz="1200" b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260" marR="40260" marT="0" marB="0" anchor="ctr"/>
                </a:tc>
                <a:extLst>
                  <a:ext uri="{0D108BD9-81ED-4DB2-BD59-A6C34878D82A}">
                    <a16:rowId xmlns="" xmlns:a16="http://schemas.microsoft.com/office/drawing/2014/main" val="10014"/>
                  </a:ext>
                </a:extLst>
              </a:tr>
              <a:tr h="146662">
                <a:tc>
                  <a:txBody>
                    <a:bodyPr/>
                    <a:lstStyle/>
                    <a:p>
                      <a:pPr algn="l" rtl="0"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n" sz="1200" b="0" i="0" u="none" baseline="0">
                          <a:effectLst/>
                        </a:rPr>
                        <a:t>Proceeds from the sale of non-financial non-current assets</a:t>
                      </a:r>
                      <a:endParaRPr lang="en" sz="12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260" marR="40260" marT="0" marB="0" anchor="ctr"/>
                </a:tc>
                <a:tc>
                  <a:txBody>
                    <a:bodyPr/>
                    <a:lstStyle/>
                    <a:p>
                      <a:pPr algn="r" rtl="0"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n" sz="1200" b="0" i="0" u="none" baseline="0">
                          <a:effectLst/>
                        </a:rPr>
                        <a:t>158.4</a:t>
                      </a:r>
                      <a:endParaRPr lang="en" sz="1200" b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260" marR="40260" marT="0" marB="0" anchor="ctr"/>
                </a:tc>
                <a:tc>
                  <a:txBody>
                    <a:bodyPr/>
                    <a:lstStyle/>
                    <a:p>
                      <a:pPr algn="r" rtl="0"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n" sz="1200" b="0" i="0" u="none" baseline="0">
                          <a:effectLst/>
                        </a:rPr>
                        <a:t>60.3</a:t>
                      </a:r>
                      <a:endParaRPr lang="en" sz="1200" b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260" marR="40260" marT="0" marB="0" anchor="ctr"/>
                </a:tc>
                <a:extLst>
                  <a:ext uri="{0D108BD9-81ED-4DB2-BD59-A6C34878D82A}">
                    <a16:rowId xmlns="" xmlns:a16="http://schemas.microsoft.com/office/drawing/2014/main" val="10015"/>
                  </a:ext>
                </a:extLst>
              </a:tr>
              <a:tr h="146662">
                <a:tc>
                  <a:txBody>
                    <a:bodyPr/>
                    <a:lstStyle/>
                    <a:p>
                      <a:pPr algn="l" rtl="0"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n" sz="1200" b="0" i="0" u="none" baseline="0">
                          <a:effectLst/>
                        </a:rPr>
                        <a:t>Proceeds from dividends received</a:t>
                      </a:r>
                      <a:endParaRPr lang="en" sz="12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260" marR="40260" marT="0" marB="0" anchor="ctr"/>
                </a:tc>
                <a:tc>
                  <a:txBody>
                    <a:bodyPr/>
                    <a:lstStyle/>
                    <a:p>
                      <a:pPr algn="r" rtl="0"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n" sz="1200" b="0" i="0" u="none" baseline="0">
                          <a:effectLst/>
                        </a:rPr>
                        <a:t>2.9</a:t>
                      </a:r>
                      <a:endParaRPr lang="en" sz="1200" b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260" marR="40260" marT="0" marB="0" anchor="ctr"/>
                </a:tc>
                <a:tc>
                  <a:txBody>
                    <a:bodyPr/>
                    <a:lstStyle/>
                    <a:p>
                      <a:pPr algn="r" rtl="0"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n" sz="1200" b="0" i="0" u="none" baseline="0">
                          <a:effectLst/>
                        </a:rPr>
                        <a:t>0.4</a:t>
                      </a:r>
                      <a:endParaRPr lang="en" sz="1200" b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260" marR="40260" marT="0" marB="0" anchor="ctr"/>
                </a:tc>
                <a:extLst>
                  <a:ext uri="{0D108BD9-81ED-4DB2-BD59-A6C34878D82A}">
                    <a16:rowId xmlns="" xmlns:a16="http://schemas.microsoft.com/office/drawing/2014/main" val="10016"/>
                  </a:ext>
                </a:extLst>
              </a:tr>
              <a:tr h="146662">
                <a:tc>
                  <a:txBody>
                    <a:bodyPr/>
                    <a:lstStyle/>
                    <a:p>
                      <a:pPr algn="l" rtl="0"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n" sz="1200" b="0" i="0" u="none" baseline="0">
                          <a:effectLst/>
                        </a:rPr>
                        <a:t>Other proceeds / (expenditures) from investing activities</a:t>
                      </a:r>
                      <a:endParaRPr lang="en" sz="12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260" marR="40260" marT="0" marB="0" anchor="ctr"/>
                </a:tc>
                <a:tc>
                  <a:txBody>
                    <a:bodyPr/>
                    <a:lstStyle/>
                    <a:p>
                      <a:pPr algn="r" rtl="0"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n" sz="1200" b="0" i="0" u="none" baseline="0">
                          <a:effectLst/>
                        </a:rPr>
                        <a:t>1.6</a:t>
                      </a:r>
                      <a:endParaRPr lang="en" sz="12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260" marR="40260" marT="0" marB="0" anchor="ctr"/>
                </a:tc>
                <a:tc>
                  <a:txBody>
                    <a:bodyPr/>
                    <a:lstStyle/>
                    <a:p>
                      <a:pPr algn="r" rtl="0"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n" sz="1200" b="0" i="0" u="none" baseline="0">
                          <a:effectLst/>
                        </a:rPr>
                        <a:t>3.2</a:t>
                      </a:r>
                      <a:endParaRPr lang="en" sz="1200" b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260" marR="40260" marT="0" marB="0" anchor="ctr"/>
                </a:tc>
                <a:extLst>
                  <a:ext uri="{0D108BD9-81ED-4DB2-BD59-A6C34878D82A}">
                    <a16:rowId xmlns="" xmlns:a16="http://schemas.microsoft.com/office/drawing/2014/main" val="10017"/>
                  </a:ext>
                </a:extLst>
              </a:tr>
              <a:tr h="146662">
                <a:tc>
                  <a:txBody>
                    <a:bodyPr/>
                    <a:lstStyle/>
                    <a:p>
                      <a:pPr algn="l" rtl="0"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n" sz="1200" b="1" i="0" u="none" baseline="0">
                          <a:effectLst/>
                        </a:rPr>
                        <a:t>Net cash from investing activities</a:t>
                      </a:r>
                      <a:endParaRPr lang="en" sz="1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260" marR="40260" marT="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n" sz="1200" b="1" i="0" u="none" baseline="0">
                          <a:effectLst/>
                        </a:rPr>
                        <a:t>(645.6)</a:t>
                      </a:r>
                      <a:endParaRPr lang="en" sz="1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260" marR="40260" marT="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n" sz="1200" b="1" i="0" u="none" baseline="0">
                          <a:effectLst/>
                        </a:rPr>
                        <a:t>(655.1)</a:t>
                      </a:r>
                      <a:endParaRPr lang="en" sz="1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260" marR="40260" marT="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18"/>
                  </a:ext>
                </a:extLst>
              </a:tr>
              <a:tr h="165642">
                <a:tc>
                  <a:txBody>
                    <a:bodyPr/>
                    <a:lstStyle/>
                    <a:p>
                      <a:pPr algn="just" rtl="0"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n" sz="1200" b="0" i="0" u="none" baseline="0">
                          <a:effectLst/>
                        </a:rPr>
                        <a:t>Cash flows from financing activities</a:t>
                      </a:r>
                      <a:endParaRPr lang="en" sz="12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260" marR="40260" marT="0" marB="0" anchor="ctr"/>
                </a:tc>
                <a:tc>
                  <a:txBody>
                    <a:bodyPr/>
                    <a:lstStyle/>
                    <a:p>
                      <a:pPr algn="r" rtl="0"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n" sz="1200" b="0" i="0" u="none" baseline="0">
                          <a:effectLst/>
                        </a:rPr>
                        <a:t> </a:t>
                      </a:r>
                      <a:endParaRPr lang="en" sz="1200" b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260" marR="40260" marT="0" marB="0" anchor="ctr"/>
                </a:tc>
                <a:tc>
                  <a:txBody>
                    <a:bodyPr/>
                    <a:lstStyle/>
                    <a:p>
                      <a:endParaRPr lang="en" sz="1200" b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260" marR="40260" marT="0" marB="0" anchor="ctr"/>
                </a:tc>
                <a:extLst>
                  <a:ext uri="{0D108BD9-81ED-4DB2-BD59-A6C34878D82A}">
                    <a16:rowId xmlns="" xmlns:a16="http://schemas.microsoft.com/office/drawing/2014/main" val="10019"/>
                  </a:ext>
                </a:extLst>
              </a:tr>
              <a:tr h="146662">
                <a:tc>
                  <a:txBody>
                    <a:bodyPr/>
                    <a:lstStyle/>
                    <a:p>
                      <a:pPr algn="l" rtl="0"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n" sz="1200" b="0" i="0" u="none" baseline="0">
                          <a:effectLst/>
                        </a:rPr>
                        <a:t>Expenditures on leases</a:t>
                      </a:r>
                      <a:endParaRPr lang="en" sz="12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260" marR="40260" marT="0" marB="0" anchor="ctr"/>
                </a:tc>
                <a:tc>
                  <a:txBody>
                    <a:bodyPr/>
                    <a:lstStyle/>
                    <a:p>
                      <a:pPr algn="r" rtl="0"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n" sz="1200" b="0" i="0" u="none" baseline="0">
                          <a:effectLst/>
                        </a:rPr>
                        <a:t>(128.5)</a:t>
                      </a:r>
                      <a:endParaRPr lang="en" sz="1200" b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260" marR="40260" marT="0" marB="0" anchor="ctr"/>
                </a:tc>
                <a:tc>
                  <a:txBody>
                    <a:bodyPr/>
                    <a:lstStyle/>
                    <a:p>
                      <a:pPr algn="r" rtl="0"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n" sz="1200" b="0" i="0" u="none" baseline="0">
                          <a:effectLst/>
                        </a:rPr>
                        <a:t>(148.5)</a:t>
                      </a:r>
                      <a:endParaRPr lang="en" sz="1200" b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260" marR="40260" marT="0" marB="0" anchor="ctr"/>
                </a:tc>
                <a:extLst>
                  <a:ext uri="{0D108BD9-81ED-4DB2-BD59-A6C34878D82A}">
                    <a16:rowId xmlns="" xmlns:a16="http://schemas.microsoft.com/office/drawing/2014/main" val="10020"/>
                  </a:ext>
                </a:extLst>
              </a:tr>
              <a:tr h="146662">
                <a:tc>
                  <a:txBody>
                    <a:bodyPr/>
                    <a:lstStyle/>
                    <a:p>
                      <a:pPr algn="l" rtl="0"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n" sz="1200" b="0" i="0" u="none" baseline="0">
                          <a:effectLst/>
                        </a:rPr>
                        <a:t>Proceeds from drawn down loans / credit facilities</a:t>
                      </a:r>
                      <a:endParaRPr lang="en" sz="12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260" marR="40260" marT="0" marB="0" anchor="ctr"/>
                </a:tc>
                <a:tc>
                  <a:txBody>
                    <a:bodyPr/>
                    <a:lstStyle/>
                    <a:p>
                      <a:pPr algn="r" rtl="0"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n" sz="1200" b="0" i="0" u="none" baseline="0">
                          <a:effectLst/>
                        </a:rPr>
                        <a:t>323.9</a:t>
                      </a:r>
                      <a:endParaRPr lang="en" sz="1200" b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260" marR="40260" marT="0" marB="0" anchor="ctr"/>
                </a:tc>
                <a:tc>
                  <a:txBody>
                    <a:bodyPr/>
                    <a:lstStyle/>
                    <a:p>
                      <a:pPr algn="r" rtl="0"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n" sz="1200" b="0" i="0" u="none" baseline="0">
                          <a:effectLst/>
                        </a:rPr>
                        <a:t>285.7</a:t>
                      </a:r>
                      <a:endParaRPr lang="en" sz="1200" b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260" marR="40260" marT="0" marB="0" anchor="ctr"/>
                </a:tc>
                <a:extLst>
                  <a:ext uri="{0D108BD9-81ED-4DB2-BD59-A6C34878D82A}">
                    <a16:rowId xmlns="" xmlns:a16="http://schemas.microsoft.com/office/drawing/2014/main" val="10021"/>
                  </a:ext>
                </a:extLst>
              </a:tr>
              <a:tr h="146662">
                <a:tc>
                  <a:txBody>
                    <a:bodyPr/>
                    <a:lstStyle/>
                    <a:p>
                      <a:pPr algn="l" rtl="0"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n" sz="1200" b="0" i="0" u="none" baseline="0">
                          <a:effectLst/>
                        </a:rPr>
                        <a:t>Repayment of loans/ credit facilities</a:t>
                      </a:r>
                      <a:endParaRPr lang="en" sz="12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260" marR="40260" marT="0" marB="0" anchor="ctr"/>
                </a:tc>
                <a:tc>
                  <a:txBody>
                    <a:bodyPr/>
                    <a:lstStyle/>
                    <a:p>
                      <a:pPr algn="r" rtl="0"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n" sz="1200" b="0" i="0" u="none" baseline="0">
                          <a:effectLst/>
                        </a:rPr>
                        <a:t>(348.6)</a:t>
                      </a:r>
                      <a:endParaRPr lang="en" sz="1200" b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260" marR="40260" marT="0" marB="0" anchor="ctr"/>
                </a:tc>
                <a:tc>
                  <a:txBody>
                    <a:bodyPr/>
                    <a:lstStyle/>
                    <a:p>
                      <a:pPr algn="r" rtl="0"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n" sz="1200" b="0" i="0" u="none" baseline="0">
                          <a:effectLst/>
                        </a:rPr>
                        <a:t>(301.2)</a:t>
                      </a:r>
                      <a:endParaRPr lang="en" sz="1200" b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260" marR="40260" marT="0" marB="0" anchor="ctr"/>
                </a:tc>
                <a:extLst>
                  <a:ext uri="{0D108BD9-81ED-4DB2-BD59-A6C34878D82A}">
                    <a16:rowId xmlns="" xmlns:a16="http://schemas.microsoft.com/office/drawing/2014/main" val="10022"/>
                  </a:ext>
                </a:extLst>
              </a:tr>
              <a:tr h="146662">
                <a:tc>
                  <a:txBody>
                    <a:bodyPr/>
                    <a:lstStyle/>
                    <a:p>
                      <a:pPr algn="l" rtl="0"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n" sz="1200" b="0" i="0" u="none" baseline="0">
                          <a:effectLst/>
                        </a:rPr>
                        <a:t>Interest paid on leases and loans/borrowings</a:t>
                      </a:r>
                      <a:endParaRPr lang="en" sz="12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260" marR="40260" marT="0" marB="0" anchor="ctr"/>
                </a:tc>
                <a:tc>
                  <a:txBody>
                    <a:bodyPr/>
                    <a:lstStyle/>
                    <a:p>
                      <a:pPr algn="r" rtl="0"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n" sz="1200" b="0" i="0" u="none" baseline="0">
                          <a:effectLst/>
                        </a:rPr>
                        <a:t>(42.4)</a:t>
                      </a:r>
                      <a:endParaRPr lang="en" sz="12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260" marR="40260" marT="0" marB="0" anchor="ctr"/>
                </a:tc>
                <a:tc>
                  <a:txBody>
                    <a:bodyPr/>
                    <a:lstStyle/>
                    <a:p>
                      <a:pPr algn="r" rtl="0"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n" sz="1200" b="0" i="0" u="none" baseline="0">
                          <a:effectLst/>
                        </a:rPr>
                        <a:t>(53.0)</a:t>
                      </a:r>
                      <a:endParaRPr lang="en" sz="1200" b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260" marR="40260" marT="0" marB="0" anchor="ctr"/>
                </a:tc>
                <a:extLst>
                  <a:ext uri="{0D108BD9-81ED-4DB2-BD59-A6C34878D82A}">
                    <a16:rowId xmlns="" xmlns:a16="http://schemas.microsoft.com/office/drawing/2014/main" val="10023"/>
                  </a:ext>
                </a:extLst>
              </a:tr>
              <a:tr h="146662">
                <a:tc>
                  <a:txBody>
                    <a:bodyPr/>
                    <a:lstStyle/>
                    <a:p>
                      <a:pPr algn="l" rtl="0"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n" sz="1200" b="0" i="0" u="none" baseline="0">
                          <a:effectLst/>
                        </a:rPr>
                        <a:t>Subsidies received</a:t>
                      </a:r>
                      <a:endParaRPr lang="en" sz="1200" b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260" marR="40260" marT="0" marB="0" anchor="ctr"/>
                </a:tc>
                <a:tc>
                  <a:txBody>
                    <a:bodyPr/>
                    <a:lstStyle/>
                    <a:p>
                      <a:pPr algn="r" rtl="0"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n" sz="1200" b="0" i="0" u="none" baseline="0">
                          <a:effectLst/>
                        </a:rPr>
                        <a:t>93.3</a:t>
                      </a:r>
                      <a:endParaRPr lang="en" sz="12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260" marR="40260" marT="0" marB="0" anchor="ctr"/>
                </a:tc>
                <a:tc>
                  <a:txBody>
                    <a:bodyPr/>
                    <a:lstStyle/>
                    <a:p>
                      <a:pPr algn="r" rtl="0"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n" sz="1200" b="0" i="0" u="none" baseline="0">
                          <a:effectLst/>
                        </a:rPr>
                        <a:t>74.7</a:t>
                      </a:r>
                      <a:endParaRPr lang="en" sz="1200" b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260" marR="40260" marT="0" marB="0" anchor="ctr"/>
                </a:tc>
                <a:extLst>
                  <a:ext uri="{0D108BD9-81ED-4DB2-BD59-A6C34878D82A}">
                    <a16:rowId xmlns="" xmlns:a16="http://schemas.microsoft.com/office/drawing/2014/main" val="10024"/>
                  </a:ext>
                </a:extLst>
              </a:tr>
              <a:tr h="146662">
                <a:tc>
                  <a:txBody>
                    <a:bodyPr/>
                    <a:lstStyle/>
                    <a:p>
                      <a:pPr algn="l" rtl="0"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n" sz="1200" b="0" i="0" u="none" baseline="0">
                          <a:effectLst/>
                        </a:rPr>
                        <a:t>Other expenditures concerning financing activities</a:t>
                      </a:r>
                      <a:endParaRPr lang="en" sz="1200" b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260" marR="40260" marT="0" marB="0" anchor="ctr"/>
                </a:tc>
                <a:tc>
                  <a:txBody>
                    <a:bodyPr/>
                    <a:lstStyle/>
                    <a:p>
                      <a:pPr algn="r" rtl="0"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n" sz="1200" b="0" i="0" u="none" baseline="0">
                          <a:effectLst/>
                        </a:rPr>
                        <a:t>(4.1)</a:t>
                      </a:r>
                      <a:endParaRPr lang="en" sz="12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260" marR="40260" marT="0" marB="0" anchor="ctr"/>
                </a:tc>
                <a:tc>
                  <a:txBody>
                    <a:bodyPr/>
                    <a:lstStyle/>
                    <a:p>
                      <a:pPr algn="r" rtl="0"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n" sz="1200" b="0" i="0" u="none" baseline="0">
                          <a:effectLst/>
                        </a:rPr>
                        <a:t>(3.6)</a:t>
                      </a:r>
                      <a:endParaRPr lang="en" sz="1200" b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260" marR="40260" marT="0" marB="0" anchor="ctr"/>
                </a:tc>
                <a:extLst>
                  <a:ext uri="{0D108BD9-81ED-4DB2-BD59-A6C34878D82A}">
                    <a16:rowId xmlns="" xmlns:a16="http://schemas.microsoft.com/office/drawing/2014/main" val="10025"/>
                  </a:ext>
                </a:extLst>
              </a:tr>
              <a:tr h="146662">
                <a:tc>
                  <a:txBody>
                    <a:bodyPr/>
                    <a:lstStyle/>
                    <a:p>
                      <a:pPr algn="l" rtl="0"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n" sz="1200" b="1" i="0" u="none" baseline="0">
                          <a:effectLst/>
                        </a:rPr>
                        <a:t>Net cash from financing activities</a:t>
                      </a:r>
                      <a:endParaRPr lang="en" sz="1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260" marR="40260" marT="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n" sz="1200" b="1" i="0" u="none" baseline="0">
                          <a:effectLst/>
                        </a:rPr>
                        <a:t>(106.4)</a:t>
                      </a:r>
                      <a:endParaRPr lang="en" sz="1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260" marR="40260" marT="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n" sz="1200" b="1" i="0" u="none" baseline="0">
                          <a:effectLst/>
                        </a:rPr>
                        <a:t>(145.9)</a:t>
                      </a:r>
                      <a:endParaRPr lang="en" sz="1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260" marR="40260" marT="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26"/>
                  </a:ext>
                </a:extLst>
              </a:tr>
              <a:tr h="146662">
                <a:tc>
                  <a:txBody>
                    <a:bodyPr/>
                    <a:lstStyle/>
                    <a:p>
                      <a:pPr algn="l" rtl="0"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n" sz="1200" b="0" i="0" u="none" baseline="0">
                          <a:effectLst/>
                        </a:rPr>
                        <a:t>Net increase / (decrease) in cash and cash equivalents</a:t>
                      </a:r>
                      <a:endParaRPr lang="en" sz="12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260" marR="40260" marT="0" marB="0" anchor="ctr"/>
                </a:tc>
                <a:tc>
                  <a:txBody>
                    <a:bodyPr/>
                    <a:lstStyle/>
                    <a:p>
                      <a:pPr algn="r" rtl="0"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n" sz="1200" b="0" i="0" u="none" baseline="0">
                          <a:effectLst/>
                        </a:rPr>
                        <a:t>(52.2)</a:t>
                      </a:r>
                      <a:endParaRPr lang="en" sz="12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260" marR="40260" marT="0" marB="0" anchor="ctr"/>
                </a:tc>
                <a:tc>
                  <a:txBody>
                    <a:bodyPr/>
                    <a:lstStyle/>
                    <a:p>
                      <a:pPr algn="r" rtl="0"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n" sz="1200" b="0" i="0" u="none" baseline="0">
                          <a:effectLst/>
                        </a:rPr>
                        <a:t>(247.9)</a:t>
                      </a:r>
                      <a:endParaRPr lang="en" sz="1200" b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260" marR="40260" marT="0" marB="0" anchor="ctr"/>
                </a:tc>
                <a:extLst>
                  <a:ext uri="{0D108BD9-81ED-4DB2-BD59-A6C34878D82A}">
                    <a16:rowId xmlns="" xmlns:a16="http://schemas.microsoft.com/office/drawing/2014/main" val="10027"/>
                  </a:ext>
                </a:extLst>
              </a:tr>
              <a:tr h="146662">
                <a:tc>
                  <a:txBody>
                    <a:bodyPr/>
                    <a:lstStyle/>
                    <a:p>
                      <a:pPr algn="l" rtl="0"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n" sz="1200" b="0" i="0" u="none" baseline="0">
                          <a:effectLst/>
                        </a:rPr>
                        <a:t>Cash and cash equivalents at the beginning of the reporting period</a:t>
                      </a:r>
                      <a:endParaRPr lang="en" sz="1200" b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260" marR="40260" marT="0" marB="0" anchor="ctr"/>
                </a:tc>
                <a:tc>
                  <a:txBody>
                    <a:bodyPr/>
                    <a:lstStyle/>
                    <a:p>
                      <a:pPr algn="r" rtl="0"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n" sz="1200" b="0" i="0" u="none" baseline="0">
                          <a:effectLst/>
                        </a:rPr>
                        <a:t>306.0</a:t>
                      </a:r>
                      <a:endParaRPr lang="en" sz="12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260" marR="40260" marT="0" marB="0" anchor="ctr"/>
                </a:tc>
                <a:tc>
                  <a:txBody>
                    <a:bodyPr/>
                    <a:lstStyle/>
                    <a:p>
                      <a:pPr algn="r" rtl="0"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n" sz="1200" b="0" i="0" u="none" baseline="0">
                          <a:effectLst/>
                        </a:rPr>
                        <a:t>550.4</a:t>
                      </a:r>
                      <a:endParaRPr lang="en" sz="1200" b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260" marR="40260" marT="0" marB="0" anchor="ctr"/>
                </a:tc>
                <a:extLst>
                  <a:ext uri="{0D108BD9-81ED-4DB2-BD59-A6C34878D82A}">
                    <a16:rowId xmlns="" xmlns:a16="http://schemas.microsoft.com/office/drawing/2014/main" val="10028"/>
                  </a:ext>
                </a:extLst>
              </a:tr>
              <a:tr h="146662">
                <a:tc>
                  <a:txBody>
                    <a:bodyPr/>
                    <a:lstStyle/>
                    <a:p>
                      <a:pPr algn="l" rtl="0"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n" sz="1200" b="0" i="0" u="none" baseline="0">
                          <a:effectLst/>
                        </a:rPr>
                        <a:t>Impact of FX rate movements on the cash balance in foreign currencies</a:t>
                      </a:r>
                      <a:endParaRPr lang="en" sz="12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260" marR="40260" marT="0" marB="0" anchor="ctr"/>
                </a:tc>
                <a:tc>
                  <a:txBody>
                    <a:bodyPr/>
                    <a:lstStyle/>
                    <a:p>
                      <a:pPr algn="r" rtl="0"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n" sz="1200" b="0" i="0" u="none" baseline="0">
                          <a:effectLst/>
                        </a:rPr>
                        <a:t>0.7</a:t>
                      </a:r>
                      <a:endParaRPr lang="en" sz="12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260" marR="40260" marT="0" marB="0" anchor="ctr"/>
                </a:tc>
                <a:tc>
                  <a:txBody>
                    <a:bodyPr/>
                    <a:lstStyle/>
                    <a:p>
                      <a:pPr algn="r" rtl="0"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n" sz="1200" b="0" i="0" u="none" baseline="0">
                          <a:effectLst/>
                        </a:rPr>
                        <a:t>3.5</a:t>
                      </a:r>
                      <a:endParaRPr lang="en" sz="1200" b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260" marR="40260" marT="0" marB="0" anchor="ctr"/>
                </a:tc>
                <a:extLst>
                  <a:ext uri="{0D108BD9-81ED-4DB2-BD59-A6C34878D82A}">
                    <a16:rowId xmlns="" xmlns:a16="http://schemas.microsoft.com/office/drawing/2014/main" val="10029"/>
                  </a:ext>
                </a:extLst>
              </a:tr>
              <a:tr h="146662">
                <a:tc>
                  <a:txBody>
                    <a:bodyPr/>
                    <a:lstStyle/>
                    <a:p>
                      <a:pPr algn="l" rtl="0"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n" sz="1200" b="1" i="0" u="none" baseline="0">
                          <a:effectLst/>
                        </a:rPr>
                        <a:t>Cash and cash equivalents at the end of the reporting period, including:</a:t>
                      </a:r>
                      <a:endParaRPr lang="en" sz="1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260" marR="40260" marT="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n" sz="1200" b="1" i="0" u="none" baseline="0">
                          <a:effectLst/>
                        </a:rPr>
                        <a:t>254.5</a:t>
                      </a:r>
                      <a:endParaRPr lang="en" sz="1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260" marR="40260" marT="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n" sz="1200" b="1" i="0" u="none" baseline="0">
                          <a:effectLst/>
                        </a:rPr>
                        <a:t>306.0</a:t>
                      </a:r>
                      <a:endParaRPr lang="en" sz="1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260" marR="40260" marT="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30"/>
                  </a:ext>
                </a:extLst>
              </a:tr>
              <a:tr h="146662">
                <a:tc>
                  <a:txBody>
                    <a:bodyPr/>
                    <a:lstStyle/>
                    <a:p>
                      <a:pPr algn="l" rtl="0"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n" sz="1200" b="0" i="0" u="none" baseline="0">
                          <a:effectLst/>
                        </a:rPr>
                        <a:t>restricted cash</a:t>
                      </a:r>
                      <a:endParaRPr lang="en" sz="12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260" marR="40260" marT="0" marB="0" anchor="ctr"/>
                </a:tc>
                <a:tc>
                  <a:txBody>
                    <a:bodyPr/>
                    <a:lstStyle/>
                    <a:p>
                      <a:pPr algn="r" rtl="0"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n" sz="1200" b="0" i="0" u="none" baseline="0">
                          <a:effectLst/>
                        </a:rPr>
                        <a:t>60.6</a:t>
                      </a:r>
                      <a:endParaRPr lang="en" sz="1200" b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260" marR="40260" marT="0" marB="0" anchor="ctr"/>
                </a:tc>
                <a:tc>
                  <a:txBody>
                    <a:bodyPr/>
                    <a:lstStyle/>
                    <a:p>
                      <a:pPr algn="r" rtl="0"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n" sz="1200" b="0" i="0" u="none" baseline="0">
                          <a:effectLst/>
                        </a:rPr>
                        <a:t>49.1</a:t>
                      </a:r>
                      <a:endParaRPr lang="en" sz="12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260" marR="40260" marT="0" marB="0" anchor="ctr"/>
                </a:tc>
                <a:extLst>
                  <a:ext uri="{0D108BD9-81ED-4DB2-BD59-A6C34878D82A}">
                    <a16:rowId xmlns="" xmlns:a16="http://schemas.microsoft.com/office/drawing/2014/main" val="10031"/>
                  </a:ext>
                </a:extLst>
              </a:tr>
            </a:tbl>
          </a:graphicData>
        </a:graphic>
      </p:graphicFrame>
      <p:sp>
        <p:nvSpPr>
          <p:cNvPr id="8" name="Symbol zastępczy numeru slajdu 7"/>
          <p:cNvSpPr>
            <a:spLocks noGrp="1"/>
          </p:cNvSpPr>
          <p:nvPr>
            <p:ph type="sldNum" sz="quarter" idx="7"/>
          </p:nvPr>
        </p:nvSpPr>
        <p:spPr>
          <a:xfrm>
            <a:off x="738224" y="6743168"/>
            <a:ext cx="417195" cy="473075"/>
          </a:xfrm>
        </p:spPr>
        <p:txBody>
          <a:bodyPr vert="horz" lIns="91440" tIns="45720" rIns="91440" bIns="45720" rtlCol="0" anchor="ctr"/>
          <a:lstStyle/>
          <a:p>
            <a:pPr algn="r" rtl="0"/>
            <a:fld id="{81D60167-4931-47E6-BA6A-407CBD079E47}" type="slidenum">
              <a:rPr sz="1400">
                <a:solidFill>
                  <a:schemeClr val="tx1">
                    <a:tint val="75000"/>
                  </a:schemeClr>
                </a:solidFill>
                <a:latin typeface="Myriad Pro" panose="020B0503030403020204" pitchFamily="34" charset="0"/>
                <a:cs typeface="+mn-cs"/>
              </a:rPr>
              <a:pPr algn="r" rtl="0"/>
              <a:t>17</a:t>
            </a:fld>
            <a:endParaRPr lang="en" sz="1400" dirty="0">
              <a:solidFill>
                <a:schemeClr val="tx1">
                  <a:tint val="75000"/>
                </a:schemeClr>
              </a:solidFill>
              <a:latin typeface="Myriad Pro" panose="020B0503030403020204" pitchFamily="34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439676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iekt 3" hidden="1"/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735907256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0274" name="think-cell Slide" r:id="rId4" imgW="395" imgH="396" progId="TCLayout.ActiveDocument.1">
                  <p:embed/>
                </p:oleObj>
              </mc:Choice>
              <mc:Fallback>
                <p:oleObj name="think-cell Slide" r:id="rId4" imgW="395" imgH="396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Prostokąt 9"/>
          <p:cNvSpPr/>
          <p:nvPr/>
        </p:nvSpPr>
        <p:spPr>
          <a:xfrm>
            <a:off x="735013" y="305066"/>
            <a:ext cx="4611687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rtl="0"/>
            <a:r>
              <a:rPr lang="en" sz="1600" b="1" i="0" u="none" baseline="0" dirty="0">
                <a:solidFill>
                  <a:srgbClr val="015BAA"/>
                </a:solidFill>
                <a:latin typeface="Calibri" panose="020F0502020204030204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Capital expenditures in the PKP CARGO Group </a:t>
            </a:r>
            <a:endParaRPr lang="en" sz="1600" b="1" dirty="0">
              <a:solidFill>
                <a:srgbClr val="015BAA"/>
              </a:solidFill>
              <a:latin typeface="Calibri" panose="020F0502020204030204" pitchFamily="34" charset="0"/>
              <a:ea typeface="Calibri" panose="020F0502020204030204" pitchFamily="34" charset="0"/>
              <a:cs typeface="Segoe UI" panose="020B0502040204020203" pitchFamily="34" charset="0"/>
            </a:endParaRPr>
          </a:p>
        </p:txBody>
      </p:sp>
      <p:graphicFrame>
        <p:nvGraphicFramePr>
          <p:cNvPr id="6" name="Tabela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9657228"/>
              </p:ext>
            </p:extLst>
          </p:nvPr>
        </p:nvGraphicFramePr>
        <p:xfrm>
          <a:off x="735013" y="643620"/>
          <a:ext cx="8302661" cy="2903855"/>
        </p:xfrm>
        <a:graphic>
          <a:graphicData uri="http://schemas.openxmlformats.org/drawingml/2006/table">
            <a:tbl>
              <a:tblPr firstRow="1" firstCol="1" bandRow="1">
                <a:tableStyleId>{69012ECD-51FC-41F1-AA8D-1B2483CD663E}</a:tableStyleId>
              </a:tblPr>
              <a:tblGrid>
                <a:gridCol w="3507378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595423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574158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659219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595423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  <a:gridCol w="637953">
                  <a:extLst>
                    <a:ext uri="{9D8B030D-6E8A-4147-A177-3AD203B41FA5}">
                      <a16:colId xmlns="" xmlns:a16="http://schemas.microsoft.com/office/drawing/2014/main" val="20005"/>
                    </a:ext>
                  </a:extLst>
                </a:gridCol>
                <a:gridCol w="871870">
                  <a:extLst>
                    <a:ext uri="{9D8B030D-6E8A-4147-A177-3AD203B41FA5}">
                      <a16:colId xmlns="" xmlns:a16="http://schemas.microsoft.com/office/drawing/2014/main" val="20006"/>
                    </a:ext>
                  </a:extLst>
                </a:gridCol>
                <a:gridCol w="861237">
                  <a:extLst>
                    <a:ext uri="{9D8B030D-6E8A-4147-A177-3AD203B41FA5}">
                      <a16:colId xmlns="" xmlns:a16="http://schemas.microsoft.com/office/drawing/2014/main" val="20007"/>
                    </a:ext>
                  </a:extLst>
                </a:gridCol>
              </a:tblGrid>
              <a:tr h="415290">
                <a:tc>
                  <a:txBody>
                    <a:bodyPr/>
                    <a:lstStyle/>
                    <a:p>
                      <a:pPr algn="ctr" rtl="0"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n" sz="1000" b="1" i="0" u="none" baseline="0">
                          <a:effectLst/>
                        </a:rPr>
                        <a:t>Item</a:t>
                      </a:r>
                      <a:endParaRPr lang="en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 rtl="0"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n" sz="1000" b="1" i="0" u="none" baseline="0">
                          <a:effectLst/>
                        </a:rPr>
                        <a:t>2021</a:t>
                      </a:r>
                      <a:endParaRPr lang="en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 rtl="0"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n" sz="1000" b="1" i="0" u="none" baseline="0">
                          <a:effectLst/>
                        </a:rPr>
                        <a:t>2020</a:t>
                      </a:r>
                      <a:endParaRPr lang="en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 rtl="0"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n" sz="1000" b="1" i="0" u="none" baseline="0">
                          <a:effectLst/>
                        </a:rPr>
                        <a:t>2019</a:t>
                      </a:r>
                      <a:endParaRPr lang="en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 rtl="0"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n" sz="1000" b="1" i="0" u="none" baseline="0">
                          <a:effectLst/>
                        </a:rPr>
                        <a:t>2018</a:t>
                      </a:r>
                      <a:endParaRPr lang="en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 rtl="0"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n" sz="1000" b="1" i="0" u="none" baseline="0">
                          <a:effectLst/>
                        </a:rPr>
                        <a:t>2017</a:t>
                      </a:r>
                      <a:endParaRPr lang="en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 rtl="0"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n" sz="1000" b="1" i="0" u="none" baseline="0" dirty="0">
                          <a:effectLst/>
                        </a:rPr>
                        <a:t>Change </a:t>
                      </a:r>
                      <a:r>
                        <a:rPr lang="pl-PL" sz="1000" b="1" i="0" u="none" baseline="0" dirty="0">
                          <a:effectLst/>
                        </a:rPr>
                        <a:t/>
                      </a:r>
                      <a:br>
                        <a:rPr lang="pl-PL" sz="1000" b="1" i="0" u="none" baseline="0" dirty="0">
                          <a:effectLst/>
                        </a:rPr>
                      </a:br>
                      <a:r>
                        <a:rPr lang="en" sz="1000" b="1" i="0" u="none" baseline="0" dirty="0">
                          <a:effectLst/>
                        </a:rPr>
                        <a:t>2021-2020        </a:t>
                      </a:r>
                      <a:endParaRPr lang="en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 rtl="0"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n" sz="1000" b="1" i="0" u="none" baseline="0">
                          <a:effectLst/>
                        </a:rPr>
                        <a:t>Change 2021/2020 </a:t>
                      </a:r>
                      <a:r>
                        <a:rPr lang="en" sz="1000">
                          <a:effectLst/>
                        </a:rPr>
                        <a:t/>
                      </a:r>
                      <a:br>
                        <a:rPr lang="en" sz="1000">
                          <a:effectLst/>
                        </a:rPr>
                      </a:br>
                      <a:r>
                        <a:rPr lang="en" sz="1000" b="1" i="0" u="none" baseline="0">
                          <a:effectLst/>
                        </a:rPr>
                        <a:t>in %</a:t>
                      </a:r>
                      <a:endParaRPr lang="en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rtl="0"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n" sz="1200" b="0" i="0" u="none" baseline="0">
                          <a:effectLst/>
                        </a:rPr>
                        <a:t>Investment construction activity</a:t>
                      </a:r>
                      <a:endParaRPr lang="en" sz="12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r" rtl="0"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n" sz="1200" b="0" i="0" u="none" baseline="0">
                          <a:effectLst/>
                        </a:rPr>
                        <a:t>70.5</a:t>
                      </a:r>
                      <a:endParaRPr lang="en" sz="12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 rtl="0"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n" sz="1200" b="0" i="0" u="none" baseline="0">
                          <a:effectLst/>
                        </a:rPr>
                        <a:t>50.8</a:t>
                      </a:r>
                      <a:endParaRPr lang="en" sz="12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r" rtl="0"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n" sz="1200" b="0" i="0" u="none" baseline="0">
                          <a:effectLst/>
                        </a:rPr>
                        <a:t>39.5</a:t>
                      </a:r>
                      <a:endParaRPr lang="en" sz="12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r" rtl="0"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n" sz="1200" b="0" i="0" u="none" baseline="0">
                          <a:effectLst/>
                        </a:rPr>
                        <a:t>48.1</a:t>
                      </a:r>
                      <a:endParaRPr lang="en" sz="1200" b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r" rtl="0"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n" sz="1200" b="0" i="0" u="none" baseline="0">
                          <a:effectLst/>
                        </a:rPr>
                        <a:t>32.1</a:t>
                      </a:r>
                      <a:endParaRPr lang="en" sz="1200" b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r" rtl="0"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n" sz="1200" b="0" i="0" u="none" baseline="0">
                          <a:effectLst/>
                        </a:rPr>
                        <a:t>19.7</a:t>
                      </a:r>
                      <a:endParaRPr lang="en" sz="1200" b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r" rtl="0"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n" sz="1200" b="0" i="0" u="none" baseline="0">
                          <a:effectLst/>
                        </a:rPr>
                        <a:t>38.8%</a:t>
                      </a:r>
                      <a:endParaRPr lang="en" sz="1200" b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167005">
                <a:tc>
                  <a:txBody>
                    <a:bodyPr/>
                    <a:lstStyle/>
                    <a:p>
                      <a:pPr algn="l" rtl="0"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n" sz="1200" b="0" i="0" u="none" baseline="0">
                          <a:effectLst/>
                        </a:rPr>
                        <a:t>Purchases of locomotives</a:t>
                      </a:r>
                      <a:endParaRPr lang="en" sz="12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r" rtl="0"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n" sz="1200" b="0" i="0" u="none" baseline="0">
                          <a:effectLst/>
                        </a:rPr>
                        <a:t>0.4</a:t>
                      </a:r>
                      <a:endParaRPr lang="en" sz="1200" b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 rtl="0"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n" sz="1200" b="0" i="0" u="none" baseline="0">
                          <a:effectLst/>
                        </a:rPr>
                        <a:t>33.0</a:t>
                      </a:r>
                      <a:endParaRPr lang="en" sz="12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r" rtl="0"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n" sz="1200" b="0" i="0" u="none" baseline="0">
                          <a:effectLst/>
                        </a:rPr>
                        <a:t>65.3</a:t>
                      </a:r>
                      <a:endParaRPr lang="en" sz="1200" b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r" rtl="0"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n" sz="1200" b="0" i="0" u="none" baseline="0">
                          <a:effectLst/>
                        </a:rPr>
                        <a:t>43.8</a:t>
                      </a:r>
                      <a:endParaRPr lang="en" sz="1200" b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r" rtl="0"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n" sz="1200" b="0" i="0" u="none" baseline="0">
                          <a:effectLst/>
                        </a:rPr>
                        <a:t>53.0</a:t>
                      </a:r>
                      <a:endParaRPr lang="en" sz="1200" b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r" rtl="0"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n" sz="1200" b="0" i="0" u="none" baseline="0">
                          <a:effectLst/>
                        </a:rPr>
                        <a:t>-32.6</a:t>
                      </a:r>
                      <a:endParaRPr lang="en" sz="1200" b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r" rtl="0"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n" sz="1200" b="0" i="0" u="none" baseline="0">
                          <a:effectLst/>
                        </a:rPr>
                        <a:t>-98.8%</a:t>
                      </a:r>
                      <a:endParaRPr lang="en" sz="1200" b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167005">
                <a:tc>
                  <a:txBody>
                    <a:bodyPr/>
                    <a:lstStyle/>
                    <a:p>
                      <a:pPr algn="l" rtl="0"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n" sz="1200" b="0" i="0" u="none" baseline="0">
                          <a:effectLst/>
                        </a:rPr>
                        <a:t>Modernization of locomotives</a:t>
                      </a:r>
                      <a:endParaRPr lang="en" sz="12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r" rtl="0"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n" sz="1200" b="0" i="0" u="none" baseline="0">
                          <a:effectLst/>
                        </a:rPr>
                        <a:t>99.4</a:t>
                      </a:r>
                      <a:endParaRPr lang="en" sz="1200" b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 rtl="0"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n" sz="1200" b="0" i="0" u="none" baseline="0">
                          <a:effectLst/>
                        </a:rPr>
                        <a:t>132.0</a:t>
                      </a:r>
                      <a:endParaRPr lang="en" sz="12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r" rtl="0"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n" sz="1200" b="0" i="0" u="none" baseline="0">
                          <a:effectLst/>
                        </a:rPr>
                        <a:t>258.5</a:t>
                      </a:r>
                      <a:endParaRPr lang="en" sz="1200" b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r" rtl="0"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n" sz="1200" b="0" i="0" u="none" baseline="0">
                          <a:effectLst/>
                        </a:rPr>
                        <a:t>147.9</a:t>
                      </a:r>
                      <a:endParaRPr lang="en" sz="1200" b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r" rtl="0"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n" sz="1200" b="0" i="0" u="none" baseline="0">
                          <a:effectLst/>
                        </a:rPr>
                        <a:t>67.0</a:t>
                      </a:r>
                      <a:endParaRPr lang="en" sz="1200" b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r" rtl="0"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n" sz="1200" b="0" i="0" u="none" baseline="0">
                          <a:effectLst/>
                        </a:rPr>
                        <a:t>-32.6</a:t>
                      </a:r>
                      <a:endParaRPr lang="en" sz="1200" b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r" rtl="0"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n" sz="1200" b="0" i="0" u="none" baseline="0">
                          <a:effectLst/>
                        </a:rPr>
                        <a:t>-24.7%</a:t>
                      </a:r>
                      <a:endParaRPr lang="en" sz="1200" b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167005">
                <a:tc>
                  <a:txBody>
                    <a:bodyPr/>
                    <a:lstStyle/>
                    <a:p>
                      <a:pPr algn="l" rtl="0"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n" sz="1200" b="0" i="0" u="none" baseline="0">
                          <a:effectLst/>
                        </a:rPr>
                        <a:t>Purchases of wagons </a:t>
                      </a:r>
                      <a:endParaRPr lang="en" sz="12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r" rtl="0"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n" sz="1200" b="0" i="0" u="none" baseline="0">
                          <a:effectLst/>
                        </a:rPr>
                        <a:t>184.7</a:t>
                      </a:r>
                      <a:endParaRPr lang="en" sz="1200" b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 rtl="0"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n" sz="1200" b="0" i="0" u="none" baseline="0">
                          <a:effectLst/>
                        </a:rPr>
                        <a:t>162.9</a:t>
                      </a:r>
                      <a:endParaRPr lang="en" sz="12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r" rtl="0"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n" sz="1200" b="0" i="0" u="none" baseline="0">
                          <a:effectLst/>
                        </a:rPr>
                        <a:t>69.9</a:t>
                      </a:r>
                      <a:endParaRPr lang="en" sz="1200" b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r" rtl="0"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n" sz="1200" b="0" i="0" u="none" baseline="0">
                          <a:effectLst/>
                        </a:rPr>
                        <a:t>11.1</a:t>
                      </a:r>
                      <a:endParaRPr lang="en" sz="1200" b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r" rtl="0"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n" sz="1200" b="0" i="0" u="none" baseline="0">
                          <a:effectLst/>
                        </a:rPr>
                        <a:t>13.3</a:t>
                      </a:r>
                      <a:endParaRPr lang="en" sz="1200" b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r" rtl="0"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n" sz="1200" b="0" i="0" u="none" baseline="0">
                          <a:effectLst/>
                        </a:rPr>
                        <a:t>21.8</a:t>
                      </a:r>
                      <a:endParaRPr lang="en" sz="1200" b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r" rtl="0"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n" sz="1200" b="0" i="0" u="none" baseline="0">
                          <a:effectLst/>
                        </a:rPr>
                        <a:t>13.4%</a:t>
                      </a:r>
                      <a:endParaRPr lang="en" sz="1200" b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167005">
                <a:tc>
                  <a:txBody>
                    <a:bodyPr/>
                    <a:lstStyle/>
                    <a:p>
                      <a:pPr algn="l" rtl="0"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n" sz="1200" b="0" i="0" u="none" baseline="0">
                          <a:effectLst/>
                        </a:rPr>
                        <a:t>Wagon upgrades</a:t>
                      </a:r>
                      <a:endParaRPr lang="en" sz="12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r" rtl="0"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n" sz="1200" b="0" i="0" u="none" baseline="0">
                          <a:effectLst/>
                        </a:rPr>
                        <a:t>0.0</a:t>
                      </a:r>
                      <a:endParaRPr lang="en" sz="1200" b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 rtl="0"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n" sz="1200" b="0" i="0" u="none" baseline="0">
                          <a:effectLst/>
                        </a:rPr>
                        <a:t>5.6</a:t>
                      </a:r>
                      <a:endParaRPr lang="en" sz="12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r" rtl="0"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n" sz="1200" b="0" i="0" u="none" baseline="0">
                          <a:effectLst/>
                        </a:rPr>
                        <a:t>2.0</a:t>
                      </a:r>
                      <a:endParaRPr lang="en" sz="1200" b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r" rtl="0"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n" sz="1200" b="0" i="0" u="none" baseline="0">
                          <a:effectLst/>
                        </a:rPr>
                        <a:t>0.0</a:t>
                      </a:r>
                      <a:endParaRPr lang="en" sz="1200" b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r" rtl="0"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n" sz="1200" b="0" i="0" u="none" baseline="0">
                          <a:effectLst/>
                        </a:rPr>
                        <a:t>1.7</a:t>
                      </a:r>
                      <a:endParaRPr lang="en" sz="1200" b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r" rtl="0"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n" sz="1200" b="0" i="0" u="none" baseline="0">
                          <a:effectLst/>
                        </a:rPr>
                        <a:t>-5.6</a:t>
                      </a:r>
                      <a:endParaRPr lang="en" sz="1200" b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r" rtl="0"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n" sz="1200" b="0" i="0" u="none" baseline="0">
                          <a:effectLst/>
                        </a:rPr>
                        <a:t>-100.0%</a:t>
                      </a:r>
                      <a:endParaRPr lang="en" sz="1200" b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252095">
                <a:tc>
                  <a:txBody>
                    <a:bodyPr/>
                    <a:lstStyle/>
                    <a:p>
                      <a:pPr algn="l" rtl="0"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n" sz="1200" b="0" i="0" u="none" baseline="0">
                          <a:effectLst/>
                        </a:rPr>
                        <a:t>Workshop machinery and equipment</a:t>
                      </a:r>
                      <a:endParaRPr lang="en" sz="12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r" rtl="0"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n" sz="1200" b="0" i="0" u="none" baseline="0">
                          <a:effectLst/>
                        </a:rPr>
                        <a:t>32.2</a:t>
                      </a:r>
                      <a:endParaRPr lang="en" sz="1200" b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 rtl="0"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n" sz="1200" b="0" i="0" u="none" baseline="0">
                          <a:effectLst/>
                        </a:rPr>
                        <a:t>12.0</a:t>
                      </a:r>
                      <a:endParaRPr lang="en" sz="12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r" rtl="0"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n" sz="1200" b="0" i="0" u="none" baseline="0">
                          <a:effectLst/>
                        </a:rPr>
                        <a:t>26.6</a:t>
                      </a:r>
                      <a:endParaRPr lang="en" sz="1200" b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r" rtl="0"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n" sz="1200" b="0" i="0" u="none" baseline="0">
                          <a:effectLst/>
                        </a:rPr>
                        <a:t>26.3</a:t>
                      </a:r>
                      <a:endParaRPr lang="en" sz="1200" b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r" rtl="0"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n" sz="1200" b="0" i="0" u="none" baseline="0">
                          <a:effectLst/>
                        </a:rPr>
                        <a:t>17.6</a:t>
                      </a:r>
                      <a:endParaRPr lang="en" sz="1200" b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r" rtl="0"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n" sz="1200" b="0" i="0" u="none" baseline="0">
                          <a:effectLst/>
                        </a:rPr>
                        <a:t>20.2</a:t>
                      </a:r>
                      <a:endParaRPr lang="en" sz="1200" b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r" rtl="0"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n" sz="1200" b="0" i="0" u="none" baseline="0">
                          <a:effectLst/>
                        </a:rPr>
                        <a:t>168.5%</a:t>
                      </a:r>
                      <a:endParaRPr lang="en" sz="1200" b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167005">
                <a:tc>
                  <a:txBody>
                    <a:bodyPr/>
                    <a:lstStyle/>
                    <a:p>
                      <a:pPr algn="l" rtl="0"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n" sz="1200" b="0" i="0" u="none" baseline="0">
                          <a:effectLst/>
                        </a:rPr>
                        <a:t>ICT development</a:t>
                      </a:r>
                      <a:endParaRPr lang="en" sz="12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r" rtl="0"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n" sz="1200" b="0" i="0" u="none" baseline="0">
                          <a:effectLst/>
                        </a:rPr>
                        <a:t>12.8</a:t>
                      </a:r>
                      <a:endParaRPr lang="en" sz="1200" b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 rtl="0"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n" sz="1200" b="0" i="0" u="none" baseline="0">
                          <a:effectLst/>
                        </a:rPr>
                        <a:t>10.8</a:t>
                      </a:r>
                      <a:endParaRPr lang="en" sz="12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r" rtl="0"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n" sz="1200" b="0" i="0" u="none" baseline="0">
                          <a:effectLst/>
                        </a:rPr>
                        <a:t>14.1</a:t>
                      </a:r>
                      <a:endParaRPr lang="en" sz="1200" b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r" rtl="0"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n" sz="1200" b="0" i="0" u="none" baseline="0">
                          <a:effectLst/>
                        </a:rPr>
                        <a:t>16.6</a:t>
                      </a:r>
                      <a:endParaRPr lang="en" sz="1200" b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r" rtl="0"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n" sz="1200" b="0" i="0" u="none" baseline="0">
                          <a:effectLst/>
                        </a:rPr>
                        <a:t>16.3</a:t>
                      </a:r>
                      <a:endParaRPr lang="en" sz="1200" b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r" rtl="0"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n" sz="1200" b="0" i="0" u="none" baseline="0">
                          <a:effectLst/>
                        </a:rPr>
                        <a:t>2.0</a:t>
                      </a:r>
                      <a:endParaRPr lang="en" sz="1200" b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r" rtl="0"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n" sz="1200" b="0" i="0" u="none" baseline="0">
                          <a:effectLst/>
                        </a:rPr>
                        <a:t>18.9%</a:t>
                      </a:r>
                      <a:endParaRPr lang="en" sz="1200" b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  <a:tr h="167005">
                <a:tc>
                  <a:txBody>
                    <a:bodyPr/>
                    <a:lstStyle/>
                    <a:p>
                      <a:pPr algn="l" rtl="0"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n" sz="1200" b="0" i="0" u="none" baseline="0">
                          <a:effectLst/>
                        </a:rPr>
                        <a:t>Other </a:t>
                      </a:r>
                      <a:endParaRPr lang="en" sz="12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r" rtl="0"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n" sz="1200" b="0" i="0" u="none" baseline="0">
                          <a:effectLst/>
                        </a:rPr>
                        <a:t>1.5</a:t>
                      </a:r>
                      <a:endParaRPr lang="en" sz="1200" b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 rtl="0"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n" sz="1200" b="0" i="0" u="none" baseline="0">
                          <a:effectLst/>
                        </a:rPr>
                        <a:t>2.5</a:t>
                      </a:r>
                      <a:endParaRPr lang="en" sz="12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r" rtl="0"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n" sz="1200" b="0" i="0" u="none" baseline="0">
                          <a:effectLst/>
                        </a:rPr>
                        <a:t>4.8</a:t>
                      </a:r>
                      <a:endParaRPr lang="en" sz="1200" b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r" rtl="0"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n" sz="1200" b="0" i="0" u="none" baseline="0">
                          <a:effectLst/>
                        </a:rPr>
                        <a:t>1.9</a:t>
                      </a:r>
                      <a:endParaRPr lang="en" sz="1200" b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r" rtl="0"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n" sz="1200" b="0" i="0" u="none" baseline="0">
                          <a:effectLst/>
                        </a:rPr>
                        <a:t>2.4</a:t>
                      </a:r>
                      <a:endParaRPr lang="en" sz="1200" b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r" rtl="0"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n" sz="1200" b="0" i="0" u="none" baseline="0">
                          <a:effectLst/>
                        </a:rPr>
                        <a:t>-1.0</a:t>
                      </a:r>
                      <a:endParaRPr lang="en" sz="1200" b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r" rtl="0"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n" sz="1200" b="0" i="0" u="none" baseline="0">
                          <a:effectLst/>
                        </a:rPr>
                        <a:t>-38.2%</a:t>
                      </a:r>
                      <a:endParaRPr lang="en" sz="1200" b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="" xmlns:a16="http://schemas.microsoft.com/office/drawing/2014/main" val="10008"/>
                  </a:ext>
                </a:extLst>
              </a:tr>
              <a:tr h="167005">
                <a:tc>
                  <a:txBody>
                    <a:bodyPr/>
                    <a:lstStyle/>
                    <a:p>
                      <a:pPr algn="l" rtl="0"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n" sz="1200" b="0" i="0" u="none" baseline="0">
                          <a:effectLst/>
                        </a:rPr>
                        <a:t>Components in overhaul, including:</a:t>
                      </a:r>
                      <a:endParaRPr lang="en" sz="1200" b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r" rtl="0"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n" sz="1200" b="0" i="0" u="none" baseline="0">
                          <a:effectLst/>
                        </a:rPr>
                        <a:t>441.3</a:t>
                      </a:r>
                      <a:endParaRPr lang="en" sz="12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r" rtl="0"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n" sz="1200" b="0" i="0" u="none" baseline="0">
                          <a:effectLst/>
                        </a:rPr>
                        <a:t>276.5</a:t>
                      </a:r>
                      <a:endParaRPr lang="en" sz="12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r" rtl="0"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n" sz="1200" b="0" i="0" u="none" baseline="0">
                          <a:effectLst/>
                        </a:rPr>
                        <a:t>632.0</a:t>
                      </a:r>
                      <a:endParaRPr lang="en" sz="1200" b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r" rtl="0"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n" sz="1200" b="0" i="0" u="none" baseline="0">
                          <a:effectLst/>
                        </a:rPr>
                        <a:t>598.4</a:t>
                      </a:r>
                      <a:endParaRPr lang="en" sz="1200" b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r" rtl="0"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n" sz="1200" b="0" i="0" u="none" baseline="0">
                          <a:effectLst/>
                        </a:rPr>
                        <a:t>358.6</a:t>
                      </a:r>
                      <a:endParaRPr lang="en" sz="1200" b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r" rtl="0"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n" sz="1200" b="0" i="0" u="none" baseline="0">
                          <a:effectLst/>
                        </a:rPr>
                        <a:t>164.8</a:t>
                      </a:r>
                      <a:endParaRPr lang="en" sz="1200" b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r" rtl="0"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n" sz="1200" b="0" i="0" u="none" baseline="0">
                          <a:effectLst/>
                        </a:rPr>
                        <a:t>59.6%</a:t>
                      </a:r>
                      <a:endParaRPr lang="en" sz="1200" b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="" xmlns:a16="http://schemas.microsoft.com/office/drawing/2014/main" val="10009"/>
                  </a:ext>
                </a:extLst>
              </a:tr>
              <a:tr h="167005">
                <a:tc>
                  <a:txBody>
                    <a:bodyPr/>
                    <a:lstStyle/>
                    <a:p>
                      <a:pPr indent="107950" algn="l" rtl="0"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n" sz="1200" b="0" i="1" u="none" baseline="0">
                          <a:effectLst/>
                        </a:rPr>
                        <a:t>   Repairs and periodic inspections of locomotives</a:t>
                      </a:r>
                      <a:endParaRPr lang="en" sz="1200" b="0" i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r" rtl="0"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n" sz="1200" b="0" i="1" u="none" baseline="0">
                          <a:effectLst/>
                        </a:rPr>
                        <a:t>115.9</a:t>
                      </a:r>
                      <a:endParaRPr lang="en" sz="1200" b="0" i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r" rtl="0"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n" sz="1200" b="0" i="1" u="none" baseline="0">
                          <a:effectLst/>
                        </a:rPr>
                        <a:t>73.7</a:t>
                      </a:r>
                      <a:endParaRPr lang="en" sz="1200" b="0" i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r" rtl="0"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n" sz="1200" b="0" i="1" u="none" baseline="0">
                          <a:effectLst/>
                        </a:rPr>
                        <a:t>167.1</a:t>
                      </a:r>
                      <a:endParaRPr lang="en" sz="1200" b="0" i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r" rtl="0"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n" sz="1200" b="0" i="1" u="none" baseline="0">
                          <a:effectLst/>
                        </a:rPr>
                        <a:t>171.7</a:t>
                      </a:r>
                      <a:endParaRPr lang="en" sz="1200" b="0" i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r" rtl="0"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n" sz="1200" b="0" i="1" u="none" baseline="0">
                          <a:effectLst/>
                        </a:rPr>
                        <a:t>77.3</a:t>
                      </a:r>
                      <a:endParaRPr lang="en" sz="1200" b="0" i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r" rtl="0"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n" sz="1200" b="0" i="1" u="none" baseline="0">
                          <a:effectLst/>
                        </a:rPr>
                        <a:t>42.2</a:t>
                      </a:r>
                      <a:endParaRPr lang="en" sz="1200" b="0" i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r" rtl="0"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n" sz="1200" b="0" i="1" u="none" baseline="0">
                          <a:effectLst/>
                        </a:rPr>
                        <a:t>57.3%</a:t>
                      </a:r>
                      <a:endParaRPr lang="en" sz="1200" b="0" i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="" xmlns:a16="http://schemas.microsoft.com/office/drawing/2014/main" val="10010"/>
                  </a:ext>
                </a:extLst>
              </a:tr>
              <a:tr h="167005">
                <a:tc>
                  <a:txBody>
                    <a:bodyPr/>
                    <a:lstStyle/>
                    <a:p>
                      <a:pPr indent="107950" algn="l" rtl="0"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n" sz="1200" b="0" i="1" u="none" baseline="0">
                          <a:effectLst/>
                        </a:rPr>
                        <a:t>   Repairs and periodic inspections of wagons</a:t>
                      </a:r>
                      <a:endParaRPr lang="en" sz="1200" b="0" i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r" rtl="0"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n" sz="1200" b="0" i="1" u="none" baseline="0">
                          <a:effectLst/>
                        </a:rPr>
                        <a:t>325.4</a:t>
                      </a:r>
                      <a:endParaRPr lang="en" sz="1200" b="0" i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r" rtl="0"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n" sz="1200" b="0" i="1" u="none" baseline="0">
                          <a:effectLst/>
                        </a:rPr>
                        <a:t>202.8</a:t>
                      </a:r>
                      <a:endParaRPr lang="en" sz="1200" b="0" i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r" rtl="0"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n" sz="1200" b="0" i="1" u="none" baseline="0">
                          <a:effectLst/>
                        </a:rPr>
                        <a:t>464.9</a:t>
                      </a:r>
                      <a:endParaRPr lang="en" sz="1200" b="0" i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r" rtl="0"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n" sz="1200" b="0" i="1" u="none" baseline="0">
                          <a:effectLst/>
                        </a:rPr>
                        <a:t>426.7</a:t>
                      </a:r>
                      <a:endParaRPr lang="en" sz="1200" b="0" i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r" rtl="0"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n" sz="1200" b="0" i="1" u="none" baseline="0">
                          <a:effectLst/>
                        </a:rPr>
                        <a:t>281.3</a:t>
                      </a:r>
                      <a:endParaRPr lang="en" sz="1200" b="0" i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r" rtl="0"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n" sz="1200" b="0" i="1" u="none" baseline="0">
                          <a:effectLst/>
                        </a:rPr>
                        <a:t>122.5</a:t>
                      </a:r>
                      <a:endParaRPr lang="en" sz="1200" b="0" i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r" rtl="0"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n" sz="1200" b="0" i="1" u="none" baseline="0">
                          <a:effectLst/>
                        </a:rPr>
                        <a:t>60.4%</a:t>
                      </a:r>
                      <a:endParaRPr lang="en" sz="1200" b="0" i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="" xmlns:a16="http://schemas.microsoft.com/office/drawing/2014/main" val="10011"/>
                  </a:ext>
                </a:extLst>
              </a:tr>
              <a:tr h="175895">
                <a:tc>
                  <a:txBody>
                    <a:bodyPr/>
                    <a:lstStyle/>
                    <a:p>
                      <a:pPr algn="l" rtl="0"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n" sz="1200" b="0" i="0" u="none" baseline="0">
                          <a:effectLst/>
                        </a:rPr>
                        <a:t>Right-of-use assets*</a:t>
                      </a:r>
                      <a:endParaRPr lang="en" sz="1200" b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r" rtl="0"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n" sz="1200" b="0" i="0" u="none" baseline="0">
                          <a:effectLst/>
                        </a:rPr>
                        <a:t>65.5</a:t>
                      </a:r>
                      <a:endParaRPr lang="en" sz="1200" b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 rtl="0"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n" sz="1200" b="0" i="0" u="none" baseline="0">
                          <a:effectLst/>
                        </a:rPr>
                        <a:t>68.4</a:t>
                      </a:r>
                      <a:endParaRPr lang="en" sz="12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r" rtl="0"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n" sz="1200" b="0" i="0" u="none" baseline="0">
                          <a:effectLst/>
                        </a:rPr>
                        <a:t>237.6</a:t>
                      </a:r>
                      <a:endParaRPr lang="en" sz="12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r" rtl="0"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n" sz="1200" b="0" i="0" u="none" baseline="0">
                          <a:effectLst/>
                        </a:rPr>
                        <a:t>- </a:t>
                      </a:r>
                      <a:endParaRPr lang="en" sz="12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r" rtl="0"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n" sz="1200" b="0" i="0" u="none" baseline="0">
                          <a:effectLst/>
                        </a:rPr>
                        <a:t>- </a:t>
                      </a:r>
                      <a:endParaRPr lang="en" sz="1200" b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r" rtl="0"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n" sz="1200" b="0" i="0" u="none" baseline="0">
                          <a:effectLst/>
                        </a:rPr>
                        <a:t>-2.9</a:t>
                      </a:r>
                      <a:endParaRPr lang="en" sz="1200" b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r" rtl="0"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n" sz="1200" b="0" i="0" u="none" baseline="0">
                          <a:effectLst/>
                        </a:rPr>
                        <a:t>-4.3%</a:t>
                      </a:r>
                      <a:endParaRPr lang="en" sz="1200" b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="" xmlns:a16="http://schemas.microsoft.com/office/drawing/2014/main" val="10012"/>
                  </a:ext>
                </a:extLst>
              </a:tr>
              <a:tr h="175895">
                <a:tc>
                  <a:txBody>
                    <a:bodyPr/>
                    <a:lstStyle/>
                    <a:p>
                      <a:pPr algn="l" rtl="0"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n" sz="1200" b="1" i="0" u="none" baseline="0">
                          <a:effectLst/>
                        </a:rPr>
                        <a:t>Total </a:t>
                      </a:r>
                      <a:endParaRPr lang="en" sz="1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r" rtl="0"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n" sz="1200" b="1" i="0" u="none" baseline="0">
                          <a:effectLst/>
                        </a:rPr>
                        <a:t>908.3</a:t>
                      </a:r>
                      <a:endParaRPr lang="en" sz="1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r" rtl="0"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n" sz="1200" b="1" i="0" u="none" baseline="0">
                          <a:effectLst/>
                        </a:rPr>
                        <a:t>754.5</a:t>
                      </a:r>
                      <a:endParaRPr lang="en" sz="1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r" rtl="0"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n" sz="1200" b="1" i="0" u="none" baseline="0">
                          <a:effectLst/>
                        </a:rPr>
                        <a:t>1,350.3</a:t>
                      </a:r>
                      <a:endParaRPr lang="en" sz="1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r" rtl="0"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n" sz="1200" b="1" i="0" u="none" baseline="0">
                          <a:effectLst/>
                        </a:rPr>
                        <a:t>894.1</a:t>
                      </a:r>
                      <a:endParaRPr lang="en" sz="1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r" rtl="0"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n" sz="1200" b="1" i="0" u="none" baseline="0">
                          <a:effectLst/>
                        </a:rPr>
                        <a:t>562.0</a:t>
                      </a:r>
                      <a:endParaRPr lang="en" sz="1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r" rtl="0"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n" sz="1200" b="1" i="0" u="none" baseline="0">
                          <a:effectLst/>
                        </a:rPr>
                        <a:t>153.8</a:t>
                      </a:r>
                      <a:endParaRPr lang="en" sz="1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r" rtl="0"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n" sz="1200" b="1" i="0" u="none" baseline="0" dirty="0">
                          <a:effectLst/>
                        </a:rPr>
                        <a:t>20.4%</a:t>
                      </a:r>
                      <a:endParaRPr lang="en" sz="1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="" xmlns:a16="http://schemas.microsoft.com/office/drawing/2014/main" val="10013"/>
                  </a:ext>
                </a:extLst>
              </a:tr>
            </a:tbl>
          </a:graphicData>
        </a:graphic>
      </p:graphicFrame>
      <p:sp>
        <p:nvSpPr>
          <p:cNvPr id="12" name="Symbol zastępczy numeru slajdu 11"/>
          <p:cNvSpPr>
            <a:spLocks noGrp="1"/>
          </p:cNvSpPr>
          <p:nvPr>
            <p:ph type="sldNum" sz="quarter" idx="7"/>
          </p:nvPr>
        </p:nvSpPr>
        <p:spPr>
          <a:xfrm>
            <a:off x="393563" y="6763813"/>
            <a:ext cx="417195" cy="473075"/>
          </a:xfrm>
        </p:spPr>
        <p:txBody>
          <a:bodyPr vert="horz" lIns="91440" tIns="45720" rIns="91440" bIns="45720" rtlCol="0" anchor="ctr"/>
          <a:lstStyle/>
          <a:p>
            <a:pPr algn="r" rtl="0"/>
            <a:fld id="{81D60167-4931-47E6-BA6A-407CBD079E47}" type="slidenum">
              <a:rPr sz="1400">
                <a:solidFill>
                  <a:schemeClr val="tx1">
                    <a:tint val="75000"/>
                  </a:schemeClr>
                </a:solidFill>
                <a:latin typeface="Myriad Pro" panose="020B0503030403020204" pitchFamily="34" charset="0"/>
                <a:cs typeface="+mn-cs"/>
              </a:rPr>
              <a:pPr algn="r" rtl="0"/>
              <a:t>18</a:t>
            </a:fld>
            <a:endParaRPr lang="en" sz="1400" dirty="0">
              <a:solidFill>
                <a:schemeClr val="tx1">
                  <a:tint val="75000"/>
                </a:schemeClr>
              </a:solidFill>
              <a:latin typeface="Myriad Pro" panose="020B0503030403020204" pitchFamily="34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5869763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numeru slajdu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algn="r" rtl="0"/>
            <a:fld id="{022581BA-A277-4FE5-891C-DC92D7F0A26A}" type="slidenum">
              <a:rPr/>
              <a:pPr/>
              <a:t>2</a:t>
            </a:fld>
            <a:endParaRPr lang="en" dirty="0"/>
          </a:p>
        </p:txBody>
      </p:sp>
      <p:pic>
        <p:nvPicPr>
          <p:cNvPr id="22" name="Obraz 21" descr="pkp_cargo_raport_kwartalny_ppt_2018-3.jpg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1124" y="0"/>
            <a:ext cx="8851259" cy="6257446"/>
          </a:xfrm>
          <a:prstGeom prst="rect">
            <a:avLst/>
          </a:prstGeom>
        </p:spPr>
      </p:pic>
      <p:graphicFrame>
        <p:nvGraphicFramePr>
          <p:cNvPr id="2" name="Object 1" hidden="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518" name="think-cell Slide" r:id="rId6" imgW="395" imgH="394" progId="TCLayout.ActiveDocument.1">
                  <p:embed/>
                </p:oleObj>
              </mc:Choice>
              <mc:Fallback>
                <p:oleObj name="think-cell Slide" r:id="rId6" imgW="395" imgH="394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object 5"/>
          <p:cNvSpPr txBox="1"/>
          <p:nvPr/>
        </p:nvSpPr>
        <p:spPr>
          <a:xfrm>
            <a:off x="334228" y="3720377"/>
            <a:ext cx="5001717" cy="1301318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00899"/>
              </a:lnSpc>
              <a:spcBef>
                <a:spcPts val="95"/>
              </a:spcBef>
            </a:pPr>
            <a:r>
              <a:rPr lang="en" sz="2750" spc="-60" dirty="0">
                <a:solidFill>
                  <a:srgbClr val="3A4D98"/>
                </a:solidFill>
                <a:latin typeface="Myriad Pro"/>
                <a:ea typeface="Myriad Pro"/>
                <a:cs typeface="Myriad Pro"/>
              </a:rPr>
              <a:t>2021 </a:t>
            </a:r>
            <a:endParaRPr lang="pl-PL" sz="2750" spc="-60" dirty="0">
              <a:solidFill>
                <a:srgbClr val="3A4D98"/>
              </a:solidFill>
              <a:latin typeface="Myriad Pro"/>
              <a:ea typeface="Myriad Pro"/>
              <a:cs typeface="Myriad Pro"/>
            </a:endParaRPr>
          </a:p>
          <a:p>
            <a:pPr marL="12700" marR="5080">
              <a:lnSpc>
                <a:spcPct val="100899"/>
              </a:lnSpc>
              <a:spcBef>
                <a:spcPts val="95"/>
              </a:spcBef>
            </a:pPr>
            <a:r>
              <a:rPr lang="en" sz="2750" spc="-60" dirty="0">
                <a:solidFill>
                  <a:srgbClr val="3A4D98"/>
                </a:solidFill>
                <a:latin typeface="Myriad Pro"/>
                <a:ea typeface="Myriad Pro"/>
                <a:cs typeface="Myriad Pro"/>
              </a:rPr>
              <a:t>Financial </a:t>
            </a:r>
            <a:r>
              <a:rPr lang="en" sz="2750" b="0" i="0" u="none" spc="-60" baseline="0" dirty="0">
                <a:solidFill>
                  <a:srgbClr val="3A4D98"/>
                </a:solidFill>
                <a:latin typeface="Myriad Pro"/>
                <a:ea typeface="Myriad Pro"/>
                <a:cs typeface="Myriad Pro"/>
              </a:rPr>
              <a:t>and operating results</a:t>
            </a:r>
          </a:p>
          <a:p>
            <a:pPr marL="12700" marR="5080" algn="l" rtl="0">
              <a:lnSpc>
                <a:spcPct val="100899"/>
              </a:lnSpc>
              <a:spcBef>
                <a:spcPts val="95"/>
              </a:spcBef>
            </a:pPr>
            <a:endParaRPr lang="en" sz="2750" b="0" i="0" u="none" spc="-60" baseline="0" dirty="0">
              <a:solidFill>
                <a:srgbClr val="3A4D98"/>
              </a:solidFill>
              <a:latin typeface="Myriad Pro"/>
              <a:ea typeface="Myriad Pro"/>
              <a:cs typeface="Myriad Pro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1559185" y="5652729"/>
            <a:ext cx="281940" cy="272415"/>
          </a:xfrm>
          <a:custGeom>
            <a:avLst/>
            <a:gdLst/>
            <a:ahLst/>
            <a:cxnLst/>
            <a:rect l="l" t="t" r="r" b="b"/>
            <a:pathLst>
              <a:path w="281939" h="272414">
                <a:moveTo>
                  <a:pt x="281863" y="171996"/>
                </a:moveTo>
                <a:lnTo>
                  <a:pt x="0" y="171996"/>
                </a:lnTo>
                <a:lnTo>
                  <a:pt x="0" y="272313"/>
                </a:lnTo>
                <a:lnTo>
                  <a:pt x="281863" y="272313"/>
                </a:lnTo>
                <a:lnTo>
                  <a:pt x="281863" y="257987"/>
                </a:lnTo>
                <a:lnTo>
                  <a:pt x="14325" y="257987"/>
                </a:lnTo>
                <a:lnTo>
                  <a:pt x="14325" y="186321"/>
                </a:lnTo>
                <a:lnTo>
                  <a:pt x="281863" y="186321"/>
                </a:lnTo>
                <a:lnTo>
                  <a:pt x="281863" y="171996"/>
                </a:lnTo>
                <a:close/>
              </a:path>
              <a:path w="281939" h="272414">
                <a:moveTo>
                  <a:pt x="28663" y="186321"/>
                </a:moveTo>
                <a:lnTo>
                  <a:pt x="19100" y="186321"/>
                </a:lnTo>
                <a:lnTo>
                  <a:pt x="19100" y="257987"/>
                </a:lnTo>
                <a:lnTo>
                  <a:pt x="28663" y="257987"/>
                </a:lnTo>
                <a:lnTo>
                  <a:pt x="28663" y="186321"/>
                </a:lnTo>
                <a:close/>
              </a:path>
              <a:path w="281939" h="272414">
                <a:moveTo>
                  <a:pt x="47764" y="186321"/>
                </a:moveTo>
                <a:lnTo>
                  <a:pt x="38214" y="186321"/>
                </a:lnTo>
                <a:lnTo>
                  <a:pt x="38214" y="257987"/>
                </a:lnTo>
                <a:lnTo>
                  <a:pt x="47764" y="257987"/>
                </a:lnTo>
                <a:lnTo>
                  <a:pt x="47764" y="186321"/>
                </a:lnTo>
                <a:close/>
              </a:path>
              <a:path w="281939" h="272414">
                <a:moveTo>
                  <a:pt x="66878" y="186321"/>
                </a:moveTo>
                <a:lnTo>
                  <a:pt x="57315" y="186321"/>
                </a:lnTo>
                <a:lnTo>
                  <a:pt x="57315" y="257987"/>
                </a:lnTo>
                <a:lnTo>
                  <a:pt x="66878" y="257987"/>
                </a:lnTo>
                <a:lnTo>
                  <a:pt x="66878" y="186321"/>
                </a:lnTo>
                <a:close/>
              </a:path>
              <a:path w="281939" h="272414">
                <a:moveTo>
                  <a:pt x="85991" y="186321"/>
                </a:moveTo>
                <a:lnTo>
                  <a:pt x="76428" y="186321"/>
                </a:lnTo>
                <a:lnTo>
                  <a:pt x="76428" y="257987"/>
                </a:lnTo>
                <a:lnTo>
                  <a:pt x="85991" y="257987"/>
                </a:lnTo>
                <a:lnTo>
                  <a:pt x="85991" y="186321"/>
                </a:lnTo>
                <a:close/>
              </a:path>
              <a:path w="281939" h="272414">
                <a:moveTo>
                  <a:pt x="105092" y="186321"/>
                </a:moveTo>
                <a:lnTo>
                  <a:pt x="95542" y="186321"/>
                </a:lnTo>
                <a:lnTo>
                  <a:pt x="95542" y="257987"/>
                </a:lnTo>
                <a:lnTo>
                  <a:pt x="105092" y="257987"/>
                </a:lnTo>
                <a:lnTo>
                  <a:pt x="105092" y="186321"/>
                </a:lnTo>
                <a:close/>
              </a:path>
              <a:path w="281939" h="272414">
                <a:moveTo>
                  <a:pt x="124206" y="186321"/>
                </a:moveTo>
                <a:lnTo>
                  <a:pt x="114642" y="186321"/>
                </a:lnTo>
                <a:lnTo>
                  <a:pt x="114642" y="257987"/>
                </a:lnTo>
                <a:lnTo>
                  <a:pt x="124206" y="257987"/>
                </a:lnTo>
                <a:lnTo>
                  <a:pt x="124206" y="186321"/>
                </a:lnTo>
                <a:close/>
              </a:path>
              <a:path w="281939" h="272414">
                <a:moveTo>
                  <a:pt x="143319" y="186321"/>
                </a:moveTo>
                <a:lnTo>
                  <a:pt x="133756" y="186321"/>
                </a:lnTo>
                <a:lnTo>
                  <a:pt x="133756" y="257987"/>
                </a:lnTo>
                <a:lnTo>
                  <a:pt x="143319" y="257987"/>
                </a:lnTo>
                <a:lnTo>
                  <a:pt x="143319" y="186321"/>
                </a:lnTo>
                <a:close/>
              </a:path>
              <a:path w="281939" h="272414">
                <a:moveTo>
                  <a:pt x="162433" y="186321"/>
                </a:moveTo>
                <a:lnTo>
                  <a:pt x="152869" y="186321"/>
                </a:lnTo>
                <a:lnTo>
                  <a:pt x="152869" y="257987"/>
                </a:lnTo>
                <a:lnTo>
                  <a:pt x="162433" y="257987"/>
                </a:lnTo>
                <a:lnTo>
                  <a:pt x="162433" y="186321"/>
                </a:lnTo>
                <a:close/>
              </a:path>
              <a:path w="281939" h="272414">
                <a:moveTo>
                  <a:pt x="181533" y="186321"/>
                </a:moveTo>
                <a:lnTo>
                  <a:pt x="171983" y="186321"/>
                </a:lnTo>
                <a:lnTo>
                  <a:pt x="171983" y="257987"/>
                </a:lnTo>
                <a:lnTo>
                  <a:pt x="181533" y="257987"/>
                </a:lnTo>
                <a:lnTo>
                  <a:pt x="181533" y="186321"/>
                </a:lnTo>
                <a:close/>
              </a:path>
              <a:path w="281939" h="272414">
                <a:moveTo>
                  <a:pt x="200647" y="186321"/>
                </a:moveTo>
                <a:lnTo>
                  <a:pt x="191084" y="186321"/>
                </a:lnTo>
                <a:lnTo>
                  <a:pt x="191084" y="257987"/>
                </a:lnTo>
                <a:lnTo>
                  <a:pt x="200647" y="257987"/>
                </a:lnTo>
                <a:lnTo>
                  <a:pt x="200647" y="186321"/>
                </a:lnTo>
                <a:close/>
              </a:path>
              <a:path w="281939" h="272414">
                <a:moveTo>
                  <a:pt x="219760" y="186321"/>
                </a:moveTo>
                <a:lnTo>
                  <a:pt x="210197" y="186321"/>
                </a:lnTo>
                <a:lnTo>
                  <a:pt x="210197" y="257987"/>
                </a:lnTo>
                <a:lnTo>
                  <a:pt x="219760" y="257987"/>
                </a:lnTo>
                <a:lnTo>
                  <a:pt x="219760" y="186321"/>
                </a:lnTo>
                <a:close/>
              </a:path>
              <a:path w="281939" h="272414">
                <a:moveTo>
                  <a:pt x="238874" y="186321"/>
                </a:moveTo>
                <a:lnTo>
                  <a:pt x="229311" y="186321"/>
                </a:lnTo>
                <a:lnTo>
                  <a:pt x="229311" y="257987"/>
                </a:lnTo>
                <a:lnTo>
                  <a:pt x="238874" y="257987"/>
                </a:lnTo>
                <a:lnTo>
                  <a:pt x="238874" y="186321"/>
                </a:lnTo>
                <a:close/>
              </a:path>
              <a:path w="281939" h="272414">
                <a:moveTo>
                  <a:pt x="257987" y="186321"/>
                </a:moveTo>
                <a:lnTo>
                  <a:pt x="248424" y="186321"/>
                </a:lnTo>
                <a:lnTo>
                  <a:pt x="248424" y="257987"/>
                </a:lnTo>
                <a:lnTo>
                  <a:pt x="257987" y="257987"/>
                </a:lnTo>
                <a:lnTo>
                  <a:pt x="257987" y="186321"/>
                </a:lnTo>
                <a:close/>
              </a:path>
              <a:path w="281939" h="272414">
                <a:moveTo>
                  <a:pt x="281863" y="186321"/>
                </a:moveTo>
                <a:lnTo>
                  <a:pt x="267538" y="186321"/>
                </a:lnTo>
                <a:lnTo>
                  <a:pt x="267538" y="257987"/>
                </a:lnTo>
                <a:lnTo>
                  <a:pt x="281863" y="257987"/>
                </a:lnTo>
                <a:lnTo>
                  <a:pt x="281863" y="186321"/>
                </a:lnTo>
                <a:close/>
              </a:path>
              <a:path w="281939" h="272414">
                <a:moveTo>
                  <a:pt x="138544" y="57327"/>
                </a:moveTo>
                <a:lnTo>
                  <a:pt x="128981" y="57327"/>
                </a:lnTo>
                <a:lnTo>
                  <a:pt x="128981" y="67437"/>
                </a:lnTo>
                <a:lnTo>
                  <a:pt x="124688" y="69392"/>
                </a:lnTo>
                <a:lnTo>
                  <a:pt x="119913" y="73583"/>
                </a:lnTo>
                <a:lnTo>
                  <a:pt x="119913" y="86436"/>
                </a:lnTo>
                <a:lnTo>
                  <a:pt x="122085" y="90233"/>
                </a:lnTo>
                <a:lnTo>
                  <a:pt x="125222" y="92697"/>
                </a:lnTo>
                <a:lnTo>
                  <a:pt x="41490" y="171996"/>
                </a:lnTo>
                <a:lnTo>
                  <a:pt x="48437" y="171996"/>
                </a:lnTo>
                <a:lnTo>
                  <a:pt x="129628" y="95097"/>
                </a:lnTo>
                <a:lnTo>
                  <a:pt x="140771" y="95097"/>
                </a:lnTo>
                <a:lnTo>
                  <a:pt x="141465" y="94767"/>
                </a:lnTo>
                <a:lnTo>
                  <a:pt x="148594" y="94767"/>
                </a:lnTo>
                <a:lnTo>
                  <a:pt x="145376" y="91859"/>
                </a:lnTo>
                <a:lnTo>
                  <a:pt x="147535" y="89484"/>
                </a:lnTo>
                <a:lnTo>
                  <a:pt x="148877" y="86436"/>
                </a:lnTo>
                <a:lnTo>
                  <a:pt x="148983" y="85991"/>
                </a:lnTo>
                <a:lnTo>
                  <a:pt x="132295" y="85991"/>
                </a:lnTo>
                <a:lnTo>
                  <a:pt x="130695" y="85293"/>
                </a:lnTo>
                <a:lnTo>
                  <a:pt x="129463" y="83870"/>
                </a:lnTo>
                <a:lnTo>
                  <a:pt x="129463" y="76809"/>
                </a:lnTo>
                <a:lnTo>
                  <a:pt x="133743" y="75755"/>
                </a:lnTo>
                <a:lnTo>
                  <a:pt x="136855" y="75209"/>
                </a:lnTo>
                <a:lnTo>
                  <a:pt x="138544" y="73228"/>
                </a:lnTo>
                <a:lnTo>
                  <a:pt x="138544" y="57327"/>
                </a:lnTo>
                <a:close/>
              </a:path>
              <a:path w="281939" h="272414">
                <a:moveTo>
                  <a:pt x="148594" y="94767"/>
                </a:moveTo>
                <a:lnTo>
                  <a:pt x="141465" y="94767"/>
                </a:lnTo>
                <a:lnTo>
                  <a:pt x="226898" y="171996"/>
                </a:lnTo>
                <a:lnTo>
                  <a:pt x="234022" y="171996"/>
                </a:lnTo>
                <a:lnTo>
                  <a:pt x="148594" y="94767"/>
                </a:lnTo>
                <a:close/>
              </a:path>
              <a:path w="281939" h="272414">
                <a:moveTo>
                  <a:pt x="140771" y="95097"/>
                </a:moveTo>
                <a:lnTo>
                  <a:pt x="129628" y="95097"/>
                </a:lnTo>
                <a:lnTo>
                  <a:pt x="131559" y="95783"/>
                </a:lnTo>
                <a:lnTo>
                  <a:pt x="133604" y="96151"/>
                </a:lnTo>
                <a:lnTo>
                  <a:pt x="137629" y="96151"/>
                </a:lnTo>
                <a:lnTo>
                  <a:pt x="139623" y="95643"/>
                </a:lnTo>
                <a:lnTo>
                  <a:pt x="140771" y="95097"/>
                </a:lnTo>
                <a:close/>
              </a:path>
              <a:path w="281939" h="272414">
                <a:moveTo>
                  <a:pt x="136232" y="83591"/>
                </a:moveTo>
                <a:lnTo>
                  <a:pt x="134810" y="83604"/>
                </a:lnTo>
                <a:lnTo>
                  <a:pt x="132295" y="85991"/>
                </a:lnTo>
                <a:lnTo>
                  <a:pt x="148983" y="85991"/>
                </a:lnTo>
                <a:lnTo>
                  <a:pt x="148983" y="85458"/>
                </a:lnTo>
                <a:lnTo>
                  <a:pt x="138303" y="85458"/>
                </a:lnTo>
                <a:lnTo>
                  <a:pt x="136232" y="83591"/>
                </a:lnTo>
                <a:close/>
              </a:path>
              <a:path w="281939" h="272414">
                <a:moveTo>
                  <a:pt x="146850" y="77139"/>
                </a:moveTo>
                <a:lnTo>
                  <a:pt x="141579" y="77139"/>
                </a:lnTo>
                <a:lnTo>
                  <a:pt x="139433" y="79286"/>
                </a:lnTo>
                <a:lnTo>
                  <a:pt x="139351" y="83870"/>
                </a:lnTo>
                <a:lnTo>
                  <a:pt x="138938" y="84772"/>
                </a:lnTo>
                <a:lnTo>
                  <a:pt x="138303" y="85458"/>
                </a:lnTo>
                <a:lnTo>
                  <a:pt x="148983" y="85458"/>
                </a:lnTo>
                <a:lnTo>
                  <a:pt x="148983" y="79286"/>
                </a:lnTo>
                <a:lnTo>
                  <a:pt x="146850" y="77139"/>
                </a:lnTo>
                <a:close/>
              </a:path>
              <a:path w="281939" h="272414">
                <a:moveTo>
                  <a:pt x="150533" y="23888"/>
                </a:moveTo>
                <a:lnTo>
                  <a:pt x="121932" y="23888"/>
                </a:lnTo>
                <a:lnTo>
                  <a:pt x="126669" y="57327"/>
                </a:lnTo>
                <a:lnTo>
                  <a:pt x="143840" y="57327"/>
                </a:lnTo>
                <a:lnTo>
                  <a:pt x="150533" y="23888"/>
                </a:lnTo>
                <a:close/>
              </a:path>
              <a:path w="281939" h="272414">
                <a:moveTo>
                  <a:pt x="133769" y="0"/>
                </a:moveTo>
                <a:lnTo>
                  <a:pt x="128981" y="0"/>
                </a:lnTo>
                <a:lnTo>
                  <a:pt x="128981" y="23888"/>
                </a:lnTo>
                <a:lnTo>
                  <a:pt x="133769" y="23888"/>
                </a:lnTo>
                <a:lnTo>
                  <a:pt x="133769" y="0"/>
                </a:lnTo>
                <a:close/>
              </a:path>
              <a:path w="281939" h="272414">
                <a:moveTo>
                  <a:pt x="143319" y="0"/>
                </a:moveTo>
                <a:lnTo>
                  <a:pt x="138544" y="0"/>
                </a:lnTo>
                <a:lnTo>
                  <a:pt x="138544" y="23888"/>
                </a:lnTo>
                <a:lnTo>
                  <a:pt x="143319" y="23888"/>
                </a:lnTo>
                <a:lnTo>
                  <a:pt x="143319" y="0"/>
                </a:lnTo>
                <a:close/>
              </a:path>
            </a:pathLst>
          </a:custGeom>
          <a:solidFill>
            <a:srgbClr val="565658"/>
          </a:solidFill>
        </p:spPr>
        <p:txBody>
          <a:bodyPr wrap="square" lIns="0" tIns="0" rIns="0" bIns="0" rtlCol="0"/>
          <a:lstStyle/>
          <a:p>
            <a:endParaRPr dirty="0">
              <a:solidFill>
                <a:prstClr val="black"/>
              </a:solidFill>
            </a:endParaRPr>
          </a:p>
        </p:txBody>
      </p:sp>
      <p:grpSp>
        <p:nvGrpSpPr>
          <p:cNvPr id="20" name="Grupa 19"/>
          <p:cNvGrpSpPr/>
          <p:nvPr/>
        </p:nvGrpSpPr>
        <p:grpSpPr>
          <a:xfrm>
            <a:off x="488086" y="5697439"/>
            <a:ext cx="311150" cy="227965"/>
            <a:chOff x="488086" y="5697439"/>
            <a:chExt cx="311150" cy="227965"/>
          </a:xfrm>
        </p:grpSpPr>
        <p:sp>
          <p:nvSpPr>
            <p:cNvPr id="13" name="object 13"/>
            <p:cNvSpPr/>
            <p:nvPr/>
          </p:nvSpPr>
          <p:spPr>
            <a:xfrm>
              <a:off x="488086" y="5697439"/>
              <a:ext cx="311150" cy="227965"/>
            </a:xfrm>
            <a:custGeom>
              <a:avLst/>
              <a:gdLst/>
              <a:ahLst/>
              <a:cxnLst/>
              <a:rect l="l" t="t" r="r" b="b"/>
              <a:pathLst>
                <a:path w="311150" h="227964">
                  <a:moveTo>
                    <a:pt x="26149" y="206921"/>
                  </a:moveTo>
                  <a:lnTo>
                    <a:pt x="15239" y="206921"/>
                  </a:lnTo>
                  <a:lnTo>
                    <a:pt x="21666" y="226187"/>
                  </a:lnTo>
                  <a:lnTo>
                    <a:pt x="23647" y="227609"/>
                  </a:lnTo>
                  <a:lnTo>
                    <a:pt x="286740" y="227609"/>
                  </a:lnTo>
                  <a:lnTo>
                    <a:pt x="288721" y="226187"/>
                  </a:lnTo>
                  <a:lnTo>
                    <a:pt x="291693" y="217258"/>
                  </a:lnTo>
                  <a:lnTo>
                    <a:pt x="29603" y="217258"/>
                  </a:lnTo>
                  <a:lnTo>
                    <a:pt x="26149" y="206921"/>
                  </a:lnTo>
                  <a:close/>
                </a:path>
                <a:path w="311150" h="227964">
                  <a:moveTo>
                    <a:pt x="295135" y="206921"/>
                  </a:moveTo>
                  <a:lnTo>
                    <a:pt x="284238" y="206921"/>
                  </a:lnTo>
                  <a:lnTo>
                    <a:pt x="280784" y="217258"/>
                  </a:lnTo>
                  <a:lnTo>
                    <a:pt x="291693" y="217258"/>
                  </a:lnTo>
                  <a:lnTo>
                    <a:pt x="295135" y="206921"/>
                  </a:lnTo>
                  <a:close/>
                </a:path>
                <a:path w="311150" h="227964">
                  <a:moveTo>
                    <a:pt x="308063" y="196570"/>
                  </a:moveTo>
                  <a:lnTo>
                    <a:pt x="2324" y="196570"/>
                  </a:lnTo>
                  <a:lnTo>
                    <a:pt x="0" y="198882"/>
                  </a:lnTo>
                  <a:lnTo>
                    <a:pt x="0" y="204597"/>
                  </a:lnTo>
                  <a:lnTo>
                    <a:pt x="2324" y="206921"/>
                  </a:lnTo>
                  <a:lnTo>
                    <a:pt x="308063" y="206921"/>
                  </a:lnTo>
                  <a:lnTo>
                    <a:pt x="310375" y="204597"/>
                  </a:lnTo>
                  <a:lnTo>
                    <a:pt x="310375" y="198882"/>
                  </a:lnTo>
                  <a:lnTo>
                    <a:pt x="308063" y="196570"/>
                  </a:lnTo>
                  <a:close/>
                </a:path>
                <a:path w="311150" h="227964">
                  <a:moveTo>
                    <a:pt x="282206" y="103454"/>
                  </a:moveTo>
                  <a:lnTo>
                    <a:pt x="152336" y="103454"/>
                  </a:lnTo>
                  <a:lnTo>
                    <a:pt x="150025" y="105778"/>
                  </a:lnTo>
                  <a:lnTo>
                    <a:pt x="150025" y="155181"/>
                  </a:lnTo>
                  <a:lnTo>
                    <a:pt x="2324" y="155181"/>
                  </a:lnTo>
                  <a:lnTo>
                    <a:pt x="12" y="157505"/>
                  </a:lnTo>
                  <a:lnTo>
                    <a:pt x="101" y="161467"/>
                  </a:lnTo>
                  <a:lnTo>
                    <a:pt x="11798" y="196570"/>
                  </a:lnTo>
                  <a:lnTo>
                    <a:pt x="22694" y="196570"/>
                  </a:lnTo>
                  <a:lnTo>
                    <a:pt x="12357" y="165531"/>
                  </a:lnTo>
                  <a:lnTo>
                    <a:pt x="308939" y="165531"/>
                  </a:lnTo>
                  <a:lnTo>
                    <a:pt x="311022" y="159283"/>
                  </a:lnTo>
                  <a:lnTo>
                    <a:pt x="309549" y="156362"/>
                  </a:lnTo>
                  <a:lnTo>
                    <a:pt x="306323" y="155282"/>
                  </a:lnTo>
                  <a:lnTo>
                    <a:pt x="305835" y="155194"/>
                  </a:lnTo>
                  <a:lnTo>
                    <a:pt x="160362" y="155194"/>
                  </a:lnTo>
                  <a:lnTo>
                    <a:pt x="160362" y="113804"/>
                  </a:lnTo>
                  <a:lnTo>
                    <a:pt x="181051" y="113804"/>
                  </a:lnTo>
                  <a:lnTo>
                    <a:pt x="284518" y="113792"/>
                  </a:lnTo>
                  <a:lnTo>
                    <a:pt x="284518" y="105778"/>
                  </a:lnTo>
                  <a:lnTo>
                    <a:pt x="282206" y="103454"/>
                  </a:lnTo>
                  <a:close/>
                </a:path>
                <a:path w="311150" h="227964">
                  <a:moveTo>
                    <a:pt x="308939" y="165531"/>
                  </a:moveTo>
                  <a:lnTo>
                    <a:pt x="298030" y="165531"/>
                  </a:lnTo>
                  <a:lnTo>
                    <a:pt x="287680" y="196570"/>
                  </a:lnTo>
                  <a:lnTo>
                    <a:pt x="298589" y="196570"/>
                  </a:lnTo>
                  <a:lnTo>
                    <a:pt x="308939" y="165531"/>
                  </a:lnTo>
                  <a:close/>
                </a:path>
                <a:path w="311150" h="227964">
                  <a:moveTo>
                    <a:pt x="181051" y="113804"/>
                  </a:moveTo>
                  <a:lnTo>
                    <a:pt x="170713" y="113804"/>
                  </a:lnTo>
                  <a:lnTo>
                    <a:pt x="170713" y="155194"/>
                  </a:lnTo>
                  <a:lnTo>
                    <a:pt x="243128" y="155194"/>
                  </a:lnTo>
                  <a:lnTo>
                    <a:pt x="181051" y="155181"/>
                  </a:lnTo>
                  <a:lnTo>
                    <a:pt x="181051" y="113804"/>
                  </a:lnTo>
                  <a:close/>
                </a:path>
                <a:path w="311150" h="227964">
                  <a:moveTo>
                    <a:pt x="263817" y="113804"/>
                  </a:moveTo>
                  <a:lnTo>
                    <a:pt x="253479" y="113804"/>
                  </a:lnTo>
                  <a:lnTo>
                    <a:pt x="253479" y="155194"/>
                  </a:lnTo>
                  <a:lnTo>
                    <a:pt x="263817" y="155194"/>
                  </a:lnTo>
                  <a:lnTo>
                    <a:pt x="263817" y="113804"/>
                  </a:lnTo>
                  <a:close/>
                </a:path>
                <a:path w="311150" h="227964">
                  <a:moveTo>
                    <a:pt x="284518" y="113804"/>
                  </a:moveTo>
                  <a:lnTo>
                    <a:pt x="274167" y="113804"/>
                  </a:lnTo>
                  <a:lnTo>
                    <a:pt x="274167" y="155194"/>
                  </a:lnTo>
                  <a:lnTo>
                    <a:pt x="305835" y="155194"/>
                  </a:lnTo>
                  <a:lnTo>
                    <a:pt x="284518" y="155181"/>
                  </a:lnTo>
                  <a:lnTo>
                    <a:pt x="284518" y="113804"/>
                  </a:lnTo>
                  <a:close/>
                </a:path>
                <a:path w="311150" h="227964">
                  <a:moveTo>
                    <a:pt x="127012" y="62077"/>
                  </a:moveTo>
                  <a:lnTo>
                    <a:pt x="38531" y="62077"/>
                  </a:lnTo>
                  <a:lnTo>
                    <a:pt x="36220" y="64389"/>
                  </a:lnTo>
                  <a:lnTo>
                    <a:pt x="36220" y="155181"/>
                  </a:lnTo>
                  <a:lnTo>
                    <a:pt x="46558" y="155181"/>
                  </a:lnTo>
                  <a:lnTo>
                    <a:pt x="46558" y="72415"/>
                  </a:lnTo>
                  <a:lnTo>
                    <a:pt x="129324" y="72415"/>
                  </a:lnTo>
                  <a:lnTo>
                    <a:pt x="129324" y="64389"/>
                  </a:lnTo>
                  <a:lnTo>
                    <a:pt x="127012" y="62077"/>
                  </a:lnTo>
                  <a:close/>
                </a:path>
                <a:path w="311150" h="227964">
                  <a:moveTo>
                    <a:pt x="129324" y="72415"/>
                  </a:moveTo>
                  <a:lnTo>
                    <a:pt x="118986" y="72415"/>
                  </a:lnTo>
                  <a:lnTo>
                    <a:pt x="118986" y="82765"/>
                  </a:lnTo>
                  <a:lnTo>
                    <a:pt x="69570" y="82765"/>
                  </a:lnTo>
                  <a:lnTo>
                    <a:pt x="67259" y="85077"/>
                  </a:lnTo>
                  <a:lnTo>
                    <a:pt x="67246" y="111493"/>
                  </a:lnTo>
                  <a:lnTo>
                    <a:pt x="69570" y="113804"/>
                  </a:lnTo>
                  <a:lnTo>
                    <a:pt x="118986" y="113804"/>
                  </a:lnTo>
                  <a:lnTo>
                    <a:pt x="118986" y="155181"/>
                  </a:lnTo>
                  <a:lnTo>
                    <a:pt x="129324" y="155181"/>
                  </a:lnTo>
                  <a:lnTo>
                    <a:pt x="129324" y="103454"/>
                  </a:lnTo>
                  <a:lnTo>
                    <a:pt x="77596" y="103454"/>
                  </a:lnTo>
                  <a:lnTo>
                    <a:pt x="77596" y="93103"/>
                  </a:lnTo>
                  <a:lnTo>
                    <a:pt x="129324" y="93103"/>
                  </a:lnTo>
                  <a:lnTo>
                    <a:pt x="129324" y="72415"/>
                  </a:lnTo>
                  <a:close/>
                </a:path>
                <a:path w="311150" h="227964">
                  <a:moveTo>
                    <a:pt x="201739" y="113792"/>
                  </a:moveTo>
                  <a:lnTo>
                    <a:pt x="191401" y="113792"/>
                  </a:lnTo>
                  <a:lnTo>
                    <a:pt x="191401" y="155181"/>
                  </a:lnTo>
                  <a:lnTo>
                    <a:pt x="201739" y="155181"/>
                  </a:lnTo>
                  <a:lnTo>
                    <a:pt x="201739" y="113792"/>
                  </a:lnTo>
                  <a:close/>
                </a:path>
                <a:path w="311150" h="227964">
                  <a:moveTo>
                    <a:pt x="222440" y="113792"/>
                  </a:moveTo>
                  <a:lnTo>
                    <a:pt x="212089" y="113792"/>
                  </a:lnTo>
                  <a:lnTo>
                    <a:pt x="212089" y="155181"/>
                  </a:lnTo>
                  <a:lnTo>
                    <a:pt x="222440" y="155181"/>
                  </a:lnTo>
                  <a:lnTo>
                    <a:pt x="222440" y="113792"/>
                  </a:lnTo>
                  <a:close/>
                </a:path>
                <a:path w="311150" h="227964">
                  <a:moveTo>
                    <a:pt x="284518" y="113792"/>
                  </a:moveTo>
                  <a:lnTo>
                    <a:pt x="232790" y="113792"/>
                  </a:lnTo>
                  <a:lnTo>
                    <a:pt x="232790" y="155181"/>
                  </a:lnTo>
                  <a:lnTo>
                    <a:pt x="243128" y="155181"/>
                  </a:lnTo>
                  <a:lnTo>
                    <a:pt x="243128" y="113804"/>
                  </a:lnTo>
                  <a:lnTo>
                    <a:pt x="284518" y="113804"/>
                  </a:lnTo>
                  <a:close/>
                </a:path>
                <a:path w="311150" h="227964">
                  <a:moveTo>
                    <a:pt x="129324" y="93103"/>
                  </a:moveTo>
                  <a:lnTo>
                    <a:pt x="118986" y="93103"/>
                  </a:lnTo>
                  <a:lnTo>
                    <a:pt x="118986" y="103454"/>
                  </a:lnTo>
                  <a:lnTo>
                    <a:pt x="129324" y="103454"/>
                  </a:lnTo>
                  <a:lnTo>
                    <a:pt x="129324" y="93103"/>
                  </a:lnTo>
                  <a:close/>
                </a:path>
                <a:path w="311150" h="227964">
                  <a:moveTo>
                    <a:pt x="240817" y="62077"/>
                  </a:moveTo>
                  <a:lnTo>
                    <a:pt x="162686" y="62077"/>
                  </a:lnTo>
                  <a:lnTo>
                    <a:pt x="160362" y="64389"/>
                  </a:lnTo>
                  <a:lnTo>
                    <a:pt x="160362" y="103454"/>
                  </a:lnTo>
                  <a:lnTo>
                    <a:pt x="170713" y="103454"/>
                  </a:lnTo>
                  <a:lnTo>
                    <a:pt x="170713" y="72415"/>
                  </a:lnTo>
                  <a:lnTo>
                    <a:pt x="243128" y="72415"/>
                  </a:lnTo>
                  <a:lnTo>
                    <a:pt x="243128" y="64389"/>
                  </a:lnTo>
                  <a:lnTo>
                    <a:pt x="240817" y="62077"/>
                  </a:lnTo>
                  <a:close/>
                </a:path>
                <a:path w="311150" h="227964">
                  <a:moveTo>
                    <a:pt x="243128" y="72415"/>
                  </a:moveTo>
                  <a:lnTo>
                    <a:pt x="232790" y="72415"/>
                  </a:lnTo>
                  <a:lnTo>
                    <a:pt x="232790" y="103454"/>
                  </a:lnTo>
                  <a:lnTo>
                    <a:pt x="243128" y="103454"/>
                  </a:lnTo>
                  <a:lnTo>
                    <a:pt x="243128" y="72415"/>
                  </a:lnTo>
                  <a:close/>
                </a:path>
                <a:path w="311150" h="227964">
                  <a:moveTo>
                    <a:pt x="77596" y="10350"/>
                  </a:moveTo>
                  <a:lnTo>
                    <a:pt x="33362" y="10350"/>
                  </a:lnTo>
                  <a:lnTo>
                    <a:pt x="31038" y="12661"/>
                  </a:lnTo>
                  <a:lnTo>
                    <a:pt x="31038" y="39065"/>
                  </a:lnTo>
                  <a:lnTo>
                    <a:pt x="33350" y="41376"/>
                  </a:lnTo>
                  <a:lnTo>
                    <a:pt x="36207" y="41389"/>
                  </a:lnTo>
                  <a:lnTo>
                    <a:pt x="67246" y="41389"/>
                  </a:lnTo>
                  <a:lnTo>
                    <a:pt x="67246" y="62077"/>
                  </a:lnTo>
                  <a:lnTo>
                    <a:pt x="77596" y="62077"/>
                  </a:lnTo>
                  <a:lnTo>
                    <a:pt x="77596" y="31038"/>
                  </a:lnTo>
                  <a:lnTo>
                    <a:pt x="41389" y="31038"/>
                  </a:lnTo>
                  <a:lnTo>
                    <a:pt x="41389" y="20688"/>
                  </a:lnTo>
                  <a:lnTo>
                    <a:pt x="77596" y="20688"/>
                  </a:lnTo>
                  <a:lnTo>
                    <a:pt x="77596" y="10350"/>
                  </a:lnTo>
                  <a:close/>
                </a:path>
                <a:path w="311150" h="227964">
                  <a:moveTo>
                    <a:pt x="132181" y="10350"/>
                  </a:moveTo>
                  <a:lnTo>
                    <a:pt x="87947" y="10350"/>
                  </a:lnTo>
                  <a:lnTo>
                    <a:pt x="87947" y="62077"/>
                  </a:lnTo>
                  <a:lnTo>
                    <a:pt x="98285" y="62077"/>
                  </a:lnTo>
                  <a:lnTo>
                    <a:pt x="98285" y="41389"/>
                  </a:lnTo>
                  <a:lnTo>
                    <a:pt x="132194" y="41376"/>
                  </a:lnTo>
                  <a:lnTo>
                    <a:pt x="134505" y="39065"/>
                  </a:lnTo>
                  <a:lnTo>
                    <a:pt x="134505" y="31038"/>
                  </a:lnTo>
                  <a:lnTo>
                    <a:pt x="98285" y="31038"/>
                  </a:lnTo>
                  <a:lnTo>
                    <a:pt x="98285" y="20688"/>
                  </a:lnTo>
                  <a:lnTo>
                    <a:pt x="134505" y="20688"/>
                  </a:lnTo>
                  <a:lnTo>
                    <a:pt x="134505" y="12661"/>
                  </a:lnTo>
                  <a:lnTo>
                    <a:pt x="132181" y="10350"/>
                  </a:lnTo>
                  <a:close/>
                </a:path>
                <a:path w="311150" h="227964">
                  <a:moveTo>
                    <a:pt x="189090" y="20688"/>
                  </a:moveTo>
                  <a:lnTo>
                    <a:pt x="124155" y="20688"/>
                  </a:lnTo>
                  <a:lnTo>
                    <a:pt x="124155" y="31038"/>
                  </a:lnTo>
                  <a:lnTo>
                    <a:pt x="181051" y="31038"/>
                  </a:lnTo>
                  <a:lnTo>
                    <a:pt x="181051" y="49415"/>
                  </a:lnTo>
                  <a:lnTo>
                    <a:pt x="183375" y="51727"/>
                  </a:lnTo>
                  <a:lnTo>
                    <a:pt x="189090" y="51727"/>
                  </a:lnTo>
                  <a:lnTo>
                    <a:pt x="191401" y="49415"/>
                  </a:lnTo>
                  <a:lnTo>
                    <a:pt x="191401" y="23012"/>
                  </a:lnTo>
                  <a:lnTo>
                    <a:pt x="189090" y="20688"/>
                  </a:lnTo>
                  <a:close/>
                </a:path>
                <a:path w="311150" h="227964">
                  <a:moveTo>
                    <a:pt x="77596" y="20688"/>
                  </a:moveTo>
                  <a:lnTo>
                    <a:pt x="67259" y="20688"/>
                  </a:lnTo>
                  <a:lnTo>
                    <a:pt x="67259" y="31038"/>
                  </a:lnTo>
                  <a:lnTo>
                    <a:pt x="77596" y="31038"/>
                  </a:lnTo>
                  <a:lnTo>
                    <a:pt x="77596" y="20688"/>
                  </a:lnTo>
                  <a:close/>
                </a:path>
                <a:path w="311150" h="227964">
                  <a:moveTo>
                    <a:pt x="95973" y="0"/>
                  </a:moveTo>
                  <a:lnTo>
                    <a:pt x="69570" y="0"/>
                  </a:lnTo>
                  <a:lnTo>
                    <a:pt x="67259" y="2311"/>
                  </a:lnTo>
                  <a:lnTo>
                    <a:pt x="67246" y="10350"/>
                  </a:lnTo>
                  <a:lnTo>
                    <a:pt x="98285" y="10350"/>
                  </a:lnTo>
                  <a:lnTo>
                    <a:pt x="98285" y="2311"/>
                  </a:lnTo>
                  <a:lnTo>
                    <a:pt x="95973" y="0"/>
                  </a:lnTo>
                  <a:close/>
                </a:path>
              </a:pathLst>
            </a:custGeom>
            <a:solidFill>
              <a:srgbClr val="565658"/>
            </a:solidFill>
          </p:spPr>
          <p:txBody>
            <a:bodyPr wrap="square" lIns="0" tIns="0" rIns="0" bIns="0" rtlCol="0"/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5" name="object 15"/>
            <p:cNvSpPr/>
            <p:nvPr/>
          </p:nvSpPr>
          <p:spPr>
            <a:xfrm>
              <a:off x="544992" y="5821590"/>
              <a:ext cx="20955" cy="10795"/>
            </a:xfrm>
            <a:custGeom>
              <a:avLst/>
              <a:gdLst/>
              <a:ahLst/>
              <a:cxnLst/>
              <a:rect l="l" t="t" r="r" b="b"/>
              <a:pathLst>
                <a:path w="20954" h="10795">
                  <a:moveTo>
                    <a:pt x="18376" y="0"/>
                  </a:moveTo>
                  <a:lnTo>
                    <a:pt x="2311" y="0"/>
                  </a:lnTo>
                  <a:lnTo>
                    <a:pt x="0" y="2311"/>
                  </a:lnTo>
                  <a:lnTo>
                    <a:pt x="0" y="8026"/>
                  </a:lnTo>
                  <a:lnTo>
                    <a:pt x="2311" y="10350"/>
                  </a:lnTo>
                  <a:lnTo>
                    <a:pt x="18376" y="10350"/>
                  </a:lnTo>
                  <a:lnTo>
                    <a:pt x="20688" y="8026"/>
                  </a:lnTo>
                  <a:lnTo>
                    <a:pt x="20688" y="2311"/>
                  </a:lnTo>
                  <a:lnTo>
                    <a:pt x="18376" y="0"/>
                  </a:lnTo>
                  <a:close/>
                </a:path>
              </a:pathLst>
            </a:custGeom>
            <a:solidFill>
              <a:srgbClr val="565658"/>
            </a:solidFill>
          </p:spPr>
          <p:txBody>
            <a:bodyPr wrap="square" lIns="0" tIns="0" rIns="0" bIns="0" rtlCol="0"/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4" name="object 14"/>
            <p:cNvSpPr/>
            <p:nvPr/>
          </p:nvSpPr>
          <p:spPr>
            <a:xfrm>
              <a:off x="576030" y="5821590"/>
              <a:ext cx="20955" cy="10795"/>
            </a:xfrm>
            <a:custGeom>
              <a:avLst/>
              <a:gdLst/>
              <a:ahLst/>
              <a:cxnLst/>
              <a:rect l="l" t="t" r="r" b="b"/>
              <a:pathLst>
                <a:path w="20954" h="10795">
                  <a:moveTo>
                    <a:pt x="18376" y="0"/>
                  </a:moveTo>
                  <a:lnTo>
                    <a:pt x="2311" y="0"/>
                  </a:lnTo>
                  <a:lnTo>
                    <a:pt x="0" y="2311"/>
                  </a:lnTo>
                  <a:lnTo>
                    <a:pt x="0" y="8026"/>
                  </a:lnTo>
                  <a:lnTo>
                    <a:pt x="2311" y="10350"/>
                  </a:lnTo>
                  <a:lnTo>
                    <a:pt x="18376" y="10350"/>
                  </a:lnTo>
                  <a:lnTo>
                    <a:pt x="20688" y="8026"/>
                  </a:lnTo>
                  <a:lnTo>
                    <a:pt x="20688" y="2311"/>
                  </a:lnTo>
                  <a:lnTo>
                    <a:pt x="18376" y="0"/>
                  </a:lnTo>
                  <a:close/>
                </a:path>
              </a:pathLst>
            </a:custGeom>
            <a:solidFill>
              <a:srgbClr val="565658"/>
            </a:solidFill>
          </p:spPr>
          <p:txBody>
            <a:bodyPr wrap="square" lIns="0" tIns="0" rIns="0" bIns="0" rtlCol="0"/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</p:grpSp>
      <p:sp>
        <p:nvSpPr>
          <p:cNvPr id="7" name="object 7"/>
          <p:cNvSpPr/>
          <p:nvPr/>
        </p:nvSpPr>
        <p:spPr>
          <a:xfrm>
            <a:off x="2091702" y="5720803"/>
            <a:ext cx="245101" cy="204241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>
              <a:solidFill>
                <a:prstClr val="black"/>
              </a:solidFill>
            </a:endParaRPr>
          </a:p>
        </p:txBody>
      </p:sp>
      <p:grpSp>
        <p:nvGrpSpPr>
          <p:cNvPr id="21" name="Grupa 20"/>
          <p:cNvGrpSpPr/>
          <p:nvPr/>
        </p:nvGrpSpPr>
        <p:grpSpPr>
          <a:xfrm>
            <a:off x="1033344" y="5745607"/>
            <a:ext cx="291465" cy="179070"/>
            <a:chOff x="1033344" y="5745607"/>
            <a:chExt cx="291465" cy="179070"/>
          </a:xfrm>
        </p:grpSpPr>
        <p:sp>
          <p:nvSpPr>
            <p:cNvPr id="11" name="object 11"/>
            <p:cNvSpPr/>
            <p:nvPr/>
          </p:nvSpPr>
          <p:spPr>
            <a:xfrm>
              <a:off x="1033344" y="5745607"/>
              <a:ext cx="291465" cy="179070"/>
            </a:xfrm>
            <a:custGeom>
              <a:avLst/>
              <a:gdLst/>
              <a:ahLst/>
              <a:cxnLst/>
              <a:rect l="l" t="t" r="r" b="b"/>
              <a:pathLst>
                <a:path w="291465" h="179070">
                  <a:moveTo>
                    <a:pt x="182105" y="0"/>
                  </a:moveTo>
                  <a:lnTo>
                    <a:pt x="2171" y="0"/>
                  </a:lnTo>
                  <a:lnTo>
                    <a:pt x="0" y="2171"/>
                  </a:lnTo>
                  <a:lnTo>
                    <a:pt x="0" y="157873"/>
                  </a:lnTo>
                  <a:lnTo>
                    <a:pt x="2158" y="160032"/>
                  </a:lnTo>
                  <a:lnTo>
                    <a:pt x="19875" y="160032"/>
                  </a:lnTo>
                  <a:lnTo>
                    <a:pt x="23631" y="168898"/>
                  </a:lnTo>
                  <a:lnTo>
                    <a:pt x="30267" y="175412"/>
                  </a:lnTo>
                  <a:lnTo>
                    <a:pt x="38860" y="178963"/>
                  </a:lnTo>
                  <a:lnTo>
                    <a:pt x="48488" y="178942"/>
                  </a:lnTo>
                  <a:lnTo>
                    <a:pt x="56324" y="175858"/>
                  </a:lnTo>
                  <a:lnTo>
                    <a:pt x="62437" y="170499"/>
                  </a:lnTo>
                  <a:lnTo>
                    <a:pt x="62871" y="169735"/>
                  </a:lnTo>
                  <a:lnTo>
                    <a:pt x="35585" y="169722"/>
                  </a:lnTo>
                  <a:lnTo>
                    <a:pt x="29095" y="163220"/>
                  </a:lnTo>
                  <a:lnTo>
                    <a:pt x="29095" y="150342"/>
                  </a:lnTo>
                  <a:lnTo>
                    <a:pt x="9690" y="150342"/>
                  </a:lnTo>
                  <a:lnTo>
                    <a:pt x="9690" y="135788"/>
                  </a:lnTo>
                  <a:lnTo>
                    <a:pt x="22072" y="135788"/>
                  </a:lnTo>
                  <a:lnTo>
                    <a:pt x="24244" y="133616"/>
                  </a:lnTo>
                  <a:lnTo>
                    <a:pt x="24244" y="128257"/>
                  </a:lnTo>
                  <a:lnTo>
                    <a:pt x="22072" y="126085"/>
                  </a:lnTo>
                  <a:lnTo>
                    <a:pt x="9690" y="126085"/>
                  </a:lnTo>
                  <a:lnTo>
                    <a:pt x="9690" y="116395"/>
                  </a:lnTo>
                  <a:lnTo>
                    <a:pt x="290967" y="116395"/>
                  </a:lnTo>
                  <a:lnTo>
                    <a:pt x="290969" y="108864"/>
                  </a:lnTo>
                  <a:lnTo>
                    <a:pt x="288797" y="106692"/>
                  </a:lnTo>
                  <a:lnTo>
                    <a:pt x="9690" y="106692"/>
                  </a:lnTo>
                  <a:lnTo>
                    <a:pt x="9690" y="9702"/>
                  </a:lnTo>
                  <a:lnTo>
                    <a:pt x="184276" y="9702"/>
                  </a:lnTo>
                  <a:lnTo>
                    <a:pt x="184276" y="2171"/>
                  </a:lnTo>
                  <a:lnTo>
                    <a:pt x="182105" y="0"/>
                  </a:lnTo>
                  <a:close/>
                </a:path>
                <a:path w="291465" h="179070">
                  <a:moveTo>
                    <a:pt x="77584" y="155397"/>
                  </a:moveTo>
                  <a:lnTo>
                    <a:pt x="67881" y="155397"/>
                  </a:lnTo>
                  <a:lnTo>
                    <a:pt x="67998" y="157860"/>
                  </a:lnTo>
                  <a:lnTo>
                    <a:pt x="87350" y="178963"/>
                  </a:lnTo>
                  <a:lnTo>
                    <a:pt x="96977" y="178942"/>
                  </a:lnTo>
                  <a:lnTo>
                    <a:pt x="103677" y="176507"/>
                  </a:lnTo>
                  <a:lnTo>
                    <a:pt x="109275" y="172331"/>
                  </a:lnTo>
                  <a:lnTo>
                    <a:pt x="111212" y="169735"/>
                  </a:lnTo>
                  <a:lnTo>
                    <a:pt x="84086" y="169722"/>
                  </a:lnTo>
                  <a:lnTo>
                    <a:pt x="77584" y="163220"/>
                  </a:lnTo>
                  <a:lnTo>
                    <a:pt x="77584" y="155397"/>
                  </a:lnTo>
                  <a:close/>
                </a:path>
                <a:path w="291465" h="179070">
                  <a:moveTo>
                    <a:pt x="223075" y="160032"/>
                  </a:moveTo>
                  <a:lnTo>
                    <a:pt x="213867" y="160032"/>
                  </a:lnTo>
                  <a:lnTo>
                    <a:pt x="217617" y="168898"/>
                  </a:lnTo>
                  <a:lnTo>
                    <a:pt x="224248" y="175412"/>
                  </a:lnTo>
                  <a:lnTo>
                    <a:pt x="232840" y="178963"/>
                  </a:lnTo>
                  <a:lnTo>
                    <a:pt x="242468" y="178942"/>
                  </a:lnTo>
                  <a:lnTo>
                    <a:pt x="249168" y="176507"/>
                  </a:lnTo>
                  <a:lnTo>
                    <a:pt x="254766" y="172331"/>
                  </a:lnTo>
                  <a:lnTo>
                    <a:pt x="256703" y="169735"/>
                  </a:lnTo>
                  <a:lnTo>
                    <a:pt x="229565" y="169722"/>
                  </a:lnTo>
                  <a:lnTo>
                    <a:pt x="223075" y="163220"/>
                  </a:lnTo>
                  <a:lnTo>
                    <a:pt x="223075" y="160032"/>
                  </a:lnTo>
                  <a:close/>
                </a:path>
                <a:path w="291465" h="179070">
                  <a:moveTo>
                    <a:pt x="62790" y="140639"/>
                  </a:moveTo>
                  <a:lnTo>
                    <a:pt x="51676" y="140639"/>
                  </a:lnTo>
                  <a:lnTo>
                    <a:pt x="58191" y="147154"/>
                  </a:lnTo>
                  <a:lnTo>
                    <a:pt x="58191" y="163220"/>
                  </a:lnTo>
                  <a:lnTo>
                    <a:pt x="51676" y="169735"/>
                  </a:lnTo>
                  <a:lnTo>
                    <a:pt x="62878" y="169722"/>
                  </a:lnTo>
                  <a:lnTo>
                    <a:pt x="66424" y="163474"/>
                  </a:lnTo>
                  <a:lnTo>
                    <a:pt x="67881" y="155397"/>
                  </a:lnTo>
                  <a:lnTo>
                    <a:pt x="77584" y="155397"/>
                  </a:lnTo>
                  <a:lnTo>
                    <a:pt x="77584" y="154978"/>
                  </a:lnTo>
                  <a:lnTo>
                    <a:pt x="67881" y="154978"/>
                  </a:lnTo>
                  <a:lnTo>
                    <a:pt x="67868" y="153454"/>
                  </a:lnTo>
                  <a:lnTo>
                    <a:pt x="67716" y="151891"/>
                  </a:lnTo>
                  <a:lnTo>
                    <a:pt x="67398" y="150342"/>
                  </a:lnTo>
                  <a:lnTo>
                    <a:pt x="63642" y="141476"/>
                  </a:lnTo>
                  <a:lnTo>
                    <a:pt x="62790" y="140639"/>
                  </a:lnTo>
                  <a:close/>
                </a:path>
                <a:path w="291465" h="179070">
                  <a:moveTo>
                    <a:pt x="111281" y="140639"/>
                  </a:moveTo>
                  <a:lnTo>
                    <a:pt x="100164" y="140639"/>
                  </a:lnTo>
                  <a:lnTo>
                    <a:pt x="106679" y="147154"/>
                  </a:lnTo>
                  <a:lnTo>
                    <a:pt x="106679" y="163220"/>
                  </a:lnTo>
                  <a:lnTo>
                    <a:pt x="100164" y="169722"/>
                  </a:lnTo>
                  <a:lnTo>
                    <a:pt x="92138" y="169735"/>
                  </a:lnTo>
                  <a:lnTo>
                    <a:pt x="111221" y="169722"/>
                  </a:lnTo>
                  <a:lnTo>
                    <a:pt x="113452" y="166732"/>
                  </a:lnTo>
                  <a:lnTo>
                    <a:pt x="115887" y="160032"/>
                  </a:lnTo>
                  <a:lnTo>
                    <a:pt x="223075" y="160032"/>
                  </a:lnTo>
                  <a:lnTo>
                    <a:pt x="223075" y="150342"/>
                  </a:lnTo>
                  <a:lnTo>
                    <a:pt x="115887" y="150342"/>
                  </a:lnTo>
                  <a:lnTo>
                    <a:pt x="112133" y="141476"/>
                  </a:lnTo>
                  <a:lnTo>
                    <a:pt x="111281" y="140639"/>
                  </a:lnTo>
                  <a:close/>
                </a:path>
                <a:path w="291465" h="179070">
                  <a:moveTo>
                    <a:pt x="256770" y="140639"/>
                  </a:moveTo>
                  <a:lnTo>
                    <a:pt x="245656" y="140639"/>
                  </a:lnTo>
                  <a:lnTo>
                    <a:pt x="252171" y="147154"/>
                  </a:lnTo>
                  <a:lnTo>
                    <a:pt x="252158" y="163220"/>
                  </a:lnTo>
                  <a:lnTo>
                    <a:pt x="245656" y="169722"/>
                  </a:lnTo>
                  <a:lnTo>
                    <a:pt x="237616" y="169735"/>
                  </a:lnTo>
                  <a:lnTo>
                    <a:pt x="256712" y="169722"/>
                  </a:lnTo>
                  <a:lnTo>
                    <a:pt x="258943" y="166732"/>
                  </a:lnTo>
                  <a:lnTo>
                    <a:pt x="261378" y="160032"/>
                  </a:lnTo>
                  <a:lnTo>
                    <a:pt x="288785" y="160032"/>
                  </a:lnTo>
                  <a:lnTo>
                    <a:pt x="290956" y="157873"/>
                  </a:lnTo>
                  <a:lnTo>
                    <a:pt x="290958" y="150342"/>
                  </a:lnTo>
                  <a:lnTo>
                    <a:pt x="261378" y="150342"/>
                  </a:lnTo>
                  <a:lnTo>
                    <a:pt x="257622" y="141476"/>
                  </a:lnTo>
                  <a:lnTo>
                    <a:pt x="256770" y="140639"/>
                  </a:lnTo>
                  <a:close/>
                </a:path>
                <a:path w="291465" h="179070">
                  <a:moveTo>
                    <a:pt x="96913" y="131411"/>
                  </a:moveTo>
                  <a:lnTo>
                    <a:pt x="67881" y="154978"/>
                  </a:lnTo>
                  <a:lnTo>
                    <a:pt x="77584" y="154978"/>
                  </a:lnTo>
                  <a:lnTo>
                    <a:pt x="77584" y="147154"/>
                  </a:lnTo>
                  <a:lnTo>
                    <a:pt x="84099" y="140639"/>
                  </a:lnTo>
                  <a:lnTo>
                    <a:pt x="111281" y="140639"/>
                  </a:lnTo>
                  <a:lnTo>
                    <a:pt x="105502" y="134962"/>
                  </a:lnTo>
                  <a:lnTo>
                    <a:pt x="96913" y="131411"/>
                  </a:lnTo>
                  <a:close/>
                </a:path>
                <a:path w="291465" h="179070">
                  <a:moveTo>
                    <a:pt x="48414" y="131411"/>
                  </a:moveTo>
                  <a:lnTo>
                    <a:pt x="19875" y="150342"/>
                  </a:lnTo>
                  <a:lnTo>
                    <a:pt x="29095" y="150342"/>
                  </a:lnTo>
                  <a:lnTo>
                    <a:pt x="29095" y="147154"/>
                  </a:lnTo>
                  <a:lnTo>
                    <a:pt x="35610" y="140652"/>
                  </a:lnTo>
                  <a:lnTo>
                    <a:pt x="62790" y="140639"/>
                  </a:lnTo>
                  <a:lnTo>
                    <a:pt x="57007" y="134962"/>
                  </a:lnTo>
                  <a:lnTo>
                    <a:pt x="48414" y="131411"/>
                  </a:lnTo>
                  <a:close/>
                </a:path>
                <a:path w="291465" h="179070">
                  <a:moveTo>
                    <a:pt x="203669" y="116395"/>
                  </a:moveTo>
                  <a:lnTo>
                    <a:pt x="193967" y="116395"/>
                  </a:lnTo>
                  <a:lnTo>
                    <a:pt x="193967" y="150342"/>
                  </a:lnTo>
                  <a:lnTo>
                    <a:pt x="203669" y="150342"/>
                  </a:lnTo>
                  <a:lnTo>
                    <a:pt x="203669" y="116395"/>
                  </a:lnTo>
                  <a:close/>
                </a:path>
                <a:path w="291465" h="179070">
                  <a:moveTo>
                    <a:pt x="242394" y="131411"/>
                  </a:moveTo>
                  <a:lnTo>
                    <a:pt x="213855" y="150342"/>
                  </a:lnTo>
                  <a:lnTo>
                    <a:pt x="223075" y="150342"/>
                  </a:lnTo>
                  <a:lnTo>
                    <a:pt x="223075" y="147154"/>
                  </a:lnTo>
                  <a:lnTo>
                    <a:pt x="229577" y="140639"/>
                  </a:lnTo>
                  <a:lnTo>
                    <a:pt x="256770" y="140639"/>
                  </a:lnTo>
                  <a:lnTo>
                    <a:pt x="250986" y="134962"/>
                  </a:lnTo>
                  <a:lnTo>
                    <a:pt x="242394" y="131411"/>
                  </a:lnTo>
                  <a:close/>
                </a:path>
                <a:path w="291465" h="179070">
                  <a:moveTo>
                    <a:pt x="290967" y="116395"/>
                  </a:moveTo>
                  <a:lnTo>
                    <a:pt x="281266" y="116395"/>
                  </a:lnTo>
                  <a:lnTo>
                    <a:pt x="281266" y="126085"/>
                  </a:lnTo>
                  <a:lnTo>
                    <a:pt x="268884" y="126085"/>
                  </a:lnTo>
                  <a:lnTo>
                    <a:pt x="266712" y="128257"/>
                  </a:lnTo>
                  <a:lnTo>
                    <a:pt x="266712" y="133616"/>
                  </a:lnTo>
                  <a:lnTo>
                    <a:pt x="268884" y="135788"/>
                  </a:lnTo>
                  <a:lnTo>
                    <a:pt x="281266" y="135788"/>
                  </a:lnTo>
                  <a:lnTo>
                    <a:pt x="281266" y="150342"/>
                  </a:lnTo>
                  <a:lnTo>
                    <a:pt x="290958" y="150342"/>
                  </a:lnTo>
                  <a:lnTo>
                    <a:pt x="290967" y="116395"/>
                  </a:lnTo>
                  <a:close/>
                </a:path>
                <a:path w="291465" h="179070">
                  <a:moveTo>
                    <a:pt x="184276" y="9702"/>
                  </a:moveTo>
                  <a:lnTo>
                    <a:pt x="174574" y="9702"/>
                  </a:lnTo>
                  <a:lnTo>
                    <a:pt x="174574" y="106692"/>
                  </a:lnTo>
                  <a:lnTo>
                    <a:pt x="184276" y="106692"/>
                  </a:lnTo>
                  <a:lnTo>
                    <a:pt x="184276" y="9702"/>
                  </a:lnTo>
                  <a:close/>
                </a:path>
                <a:path w="291465" h="179070">
                  <a:moveTo>
                    <a:pt x="197713" y="4279"/>
                  </a:moveTo>
                  <a:lnTo>
                    <a:pt x="194995" y="5702"/>
                  </a:lnTo>
                  <a:lnTo>
                    <a:pt x="194043" y="8724"/>
                  </a:lnTo>
                  <a:lnTo>
                    <a:pt x="193967" y="106692"/>
                  </a:lnTo>
                  <a:lnTo>
                    <a:pt x="203669" y="106692"/>
                  </a:lnTo>
                  <a:lnTo>
                    <a:pt x="203669" y="38798"/>
                  </a:lnTo>
                  <a:lnTo>
                    <a:pt x="281266" y="38798"/>
                  </a:lnTo>
                  <a:lnTo>
                    <a:pt x="278790" y="29819"/>
                  </a:lnTo>
                  <a:lnTo>
                    <a:pt x="278561" y="29667"/>
                  </a:lnTo>
                  <a:lnTo>
                    <a:pt x="278320" y="29540"/>
                  </a:lnTo>
                  <a:lnTo>
                    <a:pt x="277990" y="29400"/>
                  </a:lnTo>
                  <a:lnTo>
                    <a:pt x="277126" y="29095"/>
                  </a:lnTo>
                  <a:lnTo>
                    <a:pt x="203669" y="29095"/>
                  </a:lnTo>
                  <a:lnTo>
                    <a:pt x="203669" y="16294"/>
                  </a:lnTo>
                  <a:lnTo>
                    <a:pt x="236160" y="16294"/>
                  </a:lnTo>
                  <a:lnTo>
                    <a:pt x="197713" y="4279"/>
                  </a:lnTo>
                  <a:close/>
                </a:path>
                <a:path w="291465" h="179070">
                  <a:moveTo>
                    <a:pt x="281266" y="38798"/>
                  </a:moveTo>
                  <a:lnTo>
                    <a:pt x="271564" y="38798"/>
                  </a:lnTo>
                  <a:lnTo>
                    <a:pt x="271564" y="48501"/>
                  </a:lnTo>
                  <a:lnTo>
                    <a:pt x="215544" y="48501"/>
                  </a:lnTo>
                  <a:lnTo>
                    <a:pt x="213372" y="50660"/>
                  </a:lnTo>
                  <a:lnTo>
                    <a:pt x="213372" y="85128"/>
                  </a:lnTo>
                  <a:lnTo>
                    <a:pt x="215544" y="87299"/>
                  </a:lnTo>
                  <a:lnTo>
                    <a:pt x="271564" y="87299"/>
                  </a:lnTo>
                  <a:lnTo>
                    <a:pt x="271564" y="106692"/>
                  </a:lnTo>
                  <a:lnTo>
                    <a:pt x="281266" y="106692"/>
                  </a:lnTo>
                  <a:lnTo>
                    <a:pt x="281266" y="77596"/>
                  </a:lnTo>
                  <a:lnTo>
                    <a:pt x="223075" y="77596"/>
                  </a:lnTo>
                  <a:lnTo>
                    <a:pt x="223075" y="58204"/>
                  </a:lnTo>
                  <a:lnTo>
                    <a:pt x="281266" y="58204"/>
                  </a:lnTo>
                  <a:lnTo>
                    <a:pt x="281266" y="38798"/>
                  </a:lnTo>
                  <a:close/>
                </a:path>
                <a:path w="291465" h="179070">
                  <a:moveTo>
                    <a:pt x="281266" y="58204"/>
                  </a:moveTo>
                  <a:lnTo>
                    <a:pt x="271564" y="58204"/>
                  </a:lnTo>
                  <a:lnTo>
                    <a:pt x="271564" y="77596"/>
                  </a:lnTo>
                  <a:lnTo>
                    <a:pt x="281266" y="77596"/>
                  </a:lnTo>
                  <a:lnTo>
                    <a:pt x="281266" y="58204"/>
                  </a:lnTo>
                  <a:close/>
                </a:path>
                <a:path w="291465" h="179070">
                  <a:moveTo>
                    <a:pt x="236160" y="16294"/>
                  </a:moveTo>
                  <a:lnTo>
                    <a:pt x="203669" y="16294"/>
                  </a:lnTo>
                  <a:lnTo>
                    <a:pt x="244640" y="29095"/>
                  </a:lnTo>
                  <a:lnTo>
                    <a:pt x="277126" y="29095"/>
                  </a:lnTo>
                  <a:lnTo>
                    <a:pt x="236160" y="16294"/>
                  </a:lnTo>
                  <a:close/>
                </a:path>
              </a:pathLst>
            </a:custGeom>
            <a:solidFill>
              <a:srgbClr val="565658"/>
            </a:solidFill>
          </p:spPr>
          <p:txBody>
            <a:bodyPr wrap="square" lIns="0" tIns="0" rIns="0" bIns="0" rtlCol="0"/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2" name="object 12"/>
            <p:cNvSpPr/>
            <p:nvPr/>
          </p:nvSpPr>
          <p:spPr>
            <a:xfrm>
              <a:off x="1062437" y="5765008"/>
              <a:ext cx="126090" cy="77597"/>
            </a:xfrm>
            <a:prstGeom prst="rect">
              <a:avLst/>
            </a:prstGeom>
            <a:blipFill>
              <a:blip r:embed="rId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9" name="object 9"/>
            <p:cNvSpPr/>
            <p:nvPr/>
          </p:nvSpPr>
          <p:spPr>
            <a:xfrm>
              <a:off x="1067280" y="5891095"/>
              <a:ext cx="19685" cy="19685"/>
            </a:xfrm>
            <a:custGeom>
              <a:avLst/>
              <a:gdLst/>
              <a:ahLst/>
              <a:cxnLst/>
              <a:rect l="l" t="t" r="r" b="b"/>
              <a:pathLst>
                <a:path w="19684" h="19685">
                  <a:moveTo>
                    <a:pt x="15062" y="0"/>
                  </a:moveTo>
                  <a:lnTo>
                    <a:pt x="4343" y="0"/>
                  </a:lnTo>
                  <a:lnTo>
                    <a:pt x="0" y="4343"/>
                  </a:lnTo>
                  <a:lnTo>
                    <a:pt x="0" y="15049"/>
                  </a:lnTo>
                  <a:lnTo>
                    <a:pt x="4343" y="19392"/>
                  </a:lnTo>
                  <a:lnTo>
                    <a:pt x="15062" y="19392"/>
                  </a:lnTo>
                  <a:lnTo>
                    <a:pt x="19405" y="15049"/>
                  </a:lnTo>
                  <a:lnTo>
                    <a:pt x="19405" y="4343"/>
                  </a:lnTo>
                  <a:lnTo>
                    <a:pt x="15062" y="0"/>
                  </a:lnTo>
                  <a:close/>
                </a:path>
              </a:pathLst>
            </a:custGeom>
            <a:solidFill>
              <a:srgbClr val="565658"/>
            </a:solidFill>
          </p:spPr>
          <p:txBody>
            <a:bodyPr wrap="square" lIns="0" tIns="0" rIns="0" bIns="0" rtlCol="0"/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0" name="object 10"/>
            <p:cNvSpPr/>
            <p:nvPr/>
          </p:nvSpPr>
          <p:spPr>
            <a:xfrm>
              <a:off x="1115775" y="5891095"/>
              <a:ext cx="19685" cy="19685"/>
            </a:xfrm>
            <a:custGeom>
              <a:avLst/>
              <a:gdLst/>
              <a:ahLst/>
              <a:cxnLst/>
              <a:rect l="l" t="t" r="r" b="b"/>
              <a:pathLst>
                <a:path w="19684" h="19685">
                  <a:moveTo>
                    <a:pt x="15062" y="0"/>
                  </a:moveTo>
                  <a:lnTo>
                    <a:pt x="4343" y="0"/>
                  </a:lnTo>
                  <a:lnTo>
                    <a:pt x="0" y="4343"/>
                  </a:lnTo>
                  <a:lnTo>
                    <a:pt x="0" y="15049"/>
                  </a:lnTo>
                  <a:lnTo>
                    <a:pt x="4343" y="19392"/>
                  </a:lnTo>
                  <a:lnTo>
                    <a:pt x="15062" y="19392"/>
                  </a:lnTo>
                  <a:lnTo>
                    <a:pt x="19405" y="15049"/>
                  </a:lnTo>
                  <a:lnTo>
                    <a:pt x="19405" y="4343"/>
                  </a:lnTo>
                  <a:lnTo>
                    <a:pt x="15062" y="0"/>
                  </a:lnTo>
                  <a:close/>
                </a:path>
              </a:pathLst>
            </a:custGeom>
            <a:solidFill>
              <a:srgbClr val="565658"/>
            </a:solidFill>
          </p:spPr>
          <p:txBody>
            <a:bodyPr wrap="square" lIns="0" tIns="0" rIns="0" bIns="0" rtlCol="0"/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8" name="object 8"/>
            <p:cNvSpPr/>
            <p:nvPr/>
          </p:nvSpPr>
          <p:spPr>
            <a:xfrm>
              <a:off x="1261259" y="5891095"/>
              <a:ext cx="19685" cy="19685"/>
            </a:xfrm>
            <a:custGeom>
              <a:avLst/>
              <a:gdLst/>
              <a:ahLst/>
              <a:cxnLst/>
              <a:rect l="l" t="t" r="r" b="b"/>
              <a:pathLst>
                <a:path w="19684" h="19685">
                  <a:moveTo>
                    <a:pt x="15062" y="0"/>
                  </a:moveTo>
                  <a:lnTo>
                    <a:pt x="4343" y="0"/>
                  </a:lnTo>
                  <a:lnTo>
                    <a:pt x="0" y="4343"/>
                  </a:lnTo>
                  <a:lnTo>
                    <a:pt x="0" y="15049"/>
                  </a:lnTo>
                  <a:lnTo>
                    <a:pt x="4343" y="19392"/>
                  </a:lnTo>
                  <a:lnTo>
                    <a:pt x="15062" y="19392"/>
                  </a:lnTo>
                  <a:lnTo>
                    <a:pt x="19405" y="15049"/>
                  </a:lnTo>
                  <a:lnTo>
                    <a:pt x="19405" y="4343"/>
                  </a:lnTo>
                  <a:lnTo>
                    <a:pt x="15062" y="0"/>
                  </a:lnTo>
                  <a:close/>
                </a:path>
              </a:pathLst>
            </a:custGeom>
            <a:solidFill>
              <a:srgbClr val="565658"/>
            </a:solidFill>
          </p:spPr>
          <p:txBody>
            <a:bodyPr wrap="square" lIns="0" tIns="0" rIns="0" bIns="0" rtlCol="0"/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</p:grpSp>
      <p:pic>
        <p:nvPicPr>
          <p:cNvPr id="24" name="Obraz 76" descr="strzalka-2.png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6958" y="6829425"/>
            <a:ext cx="253916" cy="3515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471322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numeru slajdu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algn="r" rtl="0"/>
            <a:fld id="{022581BA-A277-4FE5-891C-DC92D7F0A26A}" type="slidenum">
              <a:rPr/>
              <a:pPr algn="r" rtl="0"/>
              <a:t>3</a:t>
            </a:fld>
            <a:endParaRPr lang="en" dirty="0"/>
          </a:p>
        </p:txBody>
      </p:sp>
      <p:graphicFrame>
        <p:nvGraphicFramePr>
          <p:cNvPr id="19" name="Obiekt 18" hidden="1"/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997794694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9742" name="think-cell Slide" r:id="rId5" imgW="240" imgH="240" progId="TCLayout.ActiveDocument.1">
                  <p:embed/>
                </p:oleObj>
              </mc:Choice>
              <mc:Fallback>
                <p:oleObj name="think-cell Slide" r:id="rId5" imgW="240" imgH="24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9" name="Obraz 28" descr="strzalka.png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5114" y="798439"/>
            <a:ext cx="540000" cy="727158"/>
          </a:xfrm>
          <a:prstGeom prst="rect">
            <a:avLst/>
          </a:prstGeom>
        </p:spPr>
      </p:pic>
      <p:sp>
        <p:nvSpPr>
          <p:cNvPr id="30" name="object 3"/>
          <p:cNvSpPr txBox="1"/>
          <p:nvPr/>
        </p:nvSpPr>
        <p:spPr>
          <a:xfrm>
            <a:off x="1513320" y="802904"/>
            <a:ext cx="8335218" cy="32060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l" rtl="0">
              <a:spcBef>
                <a:spcPts val="100"/>
              </a:spcBef>
            </a:pPr>
            <a:r>
              <a:rPr lang="en" sz="2000" b="0" i="0" u="none" baseline="0">
                <a:solidFill>
                  <a:srgbClr val="3A4D98"/>
                </a:solidFill>
                <a:latin typeface="Myriad Pro"/>
                <a:ea typeface="Myriad Pro"/>
                <a:cs typeface="Myriad Pro"/>
              </a:rPr>
              <a:t>Results of the PKP CARGO Group in 2021</a:t>
            </a:r>
          </a:p>
        </p:txBody>
      </p:sp>
      <p:sp>
        <p:nvSpPr>
          <p:cNvPr id="2" name="object 2"/>
          <p:cNvSpPr/>
          <p:nvPr/>
        </p:nvSpPr>
        <p:spPr>
          <a:xfrm>
            <a:off x="1142865" y="2144941"/>
            <a:ext cx="1989442" cy="4495609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41" name="pole tekstowe 40"/>
          <p:cNvSpPr txBox="1"/>
          <p:nvPr/>
        </p:nvSpPr>
        <p:spPr>
          <a:xfrm>
            <a:off x="7939682" y="2429751"/>
            <a:ext cx="2401292" cy="527048"/>
          </a:xfrm>
          <a:prstGeom prst="rect">
            <a:avLst/>
          </a:prstGeom>
        </p:spPr>
        <p:txBody>
          <a:bodyPr vert="horz" wrap="square" lIns="91440" tIns="45720" rIns="91440" bIns="45720" rtlCol="0" anchor="t">
            <a:noAutofit/>
          </a:bodyPr>
          <a:lstStyle/>
          <a:p>
            <a:pPr algn="l" rtl="0"/>
            <a:r>
              <a:rPr lang="en" b="1" i="0" u="none" baseline="0" dirty="0">
                <a:solidFill>
                  <a:srgbClr val="454545"/>
                </a:solidFill>
                <a:latin typeface="Myriad Pro" panose="020B0503030403020204" pitchFamily="34" charset="0"/>
                <a:ea typeface="Myriad Pro" panose="020B0503030403020204" pitchFamily="34" charset="0"/>
                <a:cs typeface="Myriad Pro" panose="020B0503030403020204" pitchFamily="34" charset="0"/>
              </a:rPr>
              <a:t>Operational data </a:t>
            </a:r>
            <a:r>
              <a:rPr lang="en" b="1" dirty="0">
                <a:solidFill>
                  <a:srgbClr val="454545"/>
                </a:solidFill>
                <a:latin typeface="Myriad Pro" panose="020B0503030403020204" pitchFamily="34" charset="0"/>
              </a:rPr>
              <a:t/>
            </a:r>
            <a:br>
              <a:rPr lang="en" b="1" dirty="0">
                <a:solidFill>
                  <a:srgbClr val="454545"/>
                </a:solidFill>
                <a:latin typeface="Myriad Pro" panose="020B0503030403020204" pitchFamily="34" charset="0"/>
              </a:rPr>
            </a:br>
            <a:r>
              <a:rPr lang="pl-PL" b="1" dirty="0">
                <a:solidFill>
                  <a:srgbClr val="454545"/>
                </a:solidFill>
                <a:latin typeface="Myriad Pro" panose="020B0503030403020204" pitchFamily="34" charset="0"/>
              </a:rPr>
              <a:t>for </a:t>
            </a:r>
            <a:r>
              <a:rPr lang="en" b="1" i="0" u="none" baseline="0" dirty="0">
                <a:solidFill>
                  <a:srgbClr val="454545"/>
                </a:solidFill>
                <a:latin typeface="Myriad Pro" panose="020B0503030403020204" pitchFamily="34" charset="0"/>
                <a:ea typeface="Myriad Pro" panose="020B0503030403020204" pitchFamily="34" charset="0"/>
                <a:cs typeface="Myriad Pro" panose="020B0503030403020204" pitchFamily="34" charset="0"/>
              </a:rPr>
              <a:t>12M 2021</a:t>
            </a:r>
          </a:p>
        </p:txBody>
      </p:sp>
      <p:sp>
        <p:nvSpPr>
          <p:cNvPr id="34" name="pole tekstowe 33"/>
          <p:cNvSpPr txBox="1"/>
          <p:nvPr/>
        </p:nvSpPr>
        <p:spPr>
          <a:xfrm>
            <a:off x="4676931" y="2464480"/>
            <a:ext cx="2081434" cy="527048"/>
          </a:xfrm>
          <a:prstGeom prst="rect">
            <a:avLst/>
          </a:prstGeom>
        </p:spPr>
        <p:txBody>
          <a:bodyPr vert="horz" wrap="square" lIns="91440" tIns="45720" rIns="91440" bIns="45720" rtlCol="0" anchor="t">
            <a:noAutofit/>
          </a:bodyPr>
          <a:lstStyle/>
          <a:p>
            <a:pPr algn="l" rtl="0"/>
            <a:r>
              <a:rPr lang="en" b="1" i="0" u="none" baseline="0" dirty="0">
                <a:solidFill>
                  <a:srgbClr val="454545"/>
                </a:solidFill>
                <a:latin typeface="Myriad Pro" panose="020B0503030403020204" pitchFamily="34" charset="0"/>
                <a:ea typeface="Myriad Pro" panose="020B0503030403020204" pitchFamily="34" charset="0"/>
                <a:cs typeface="Myriad Pro" panose="020B0503030403020204" pitchFamily="34" charset="0"/>
              </a:rPr>
              <a:t>Financial data </a:t>
            </a:r>
            <a:r>
              <a:rPr lang="en" b="1" dirty="0">
                <a:solidFill>
                  <a:srgbClr val="454545"/>
                </a:solidFill>
                <a:latin typeface="Myriad Pro" panose="020B0503030403020204" pitchFamily="34" charset="0"/>
              </a:rPr>
              <a:t/>
            </a:r>
            <a:br>
              <a:rPr lang="en" b="1" dirty="0">
                <a:solidFill>
                  <a:srgbClr val="454545"/>
                </a:solidFill>
                <a:latin typeface="Myriad Pro" panose="020B0503030403020204" pitchFamily="34" charset="0"/>
              </a:rPr>
            </a:br>
            <a:r>
              <a:rPr lang="pl-PL" b="1" dirty="0">
                <a:solidFill>
                  <a:srgbClr val="454545"/>
                </a:solidFill>
                <a:latin typeface="Myriad Pro" panose="020B0503030403020204" pitchFamily="34" charset="0"/>
              </a:rPr>
              <a:t>for </a:t>
            </a:r>
            <a:r>
              <a:rPr lang="en" b="1" i="0" u="none" baseline="0" dirty="0">
                <a:solidFill>
                  <a:srgbClr val="454545"/>
                </a:solidFill>
                <a:latin typeface="Myriad Pro" panose="020B0503030403020204" pitchFamily="34" charset="0"/>
                <a:ea typeface="Myriad Pro" panose="020B0503030403020204" pitchFamily="34" charset="0"/>
                <a:cs typeface="Myriad Pro" panose="020B0503030403020204" pitchFamily="34" charset="0"/>
              </a:rPr>
              <a:t>12M 2021</a:t>
            </a:r>
          </a:p>
        </p:txBody>
      </p:sp>
      <p:cxnSp>
        <p:nvCxnSpPr>
          <p:cNvPr id="17" name="Łącznik prosty 16"/>
          <p:cNvCxnSpPr/>
          <p:nvPr/>
        </p:nvCxnSpPr>
        <p:spPr>
          <a:xfrm>
            <a:off x="3547661" y="2880409"/>
            <a:ext cx="0" cy="3564000"/>
          </a:xfrm>
          <a:prstGeom prst="line">
            <a:avLst/>
          </a:prstGeom>
          <a:ln w="28575"/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32" name="Łącznik prosty 31"/>
          <p:cNvCxnSpPr/>
          <p:nvPr/>
        </p:nvCxnSpPr>
        <p:spPr>
          <a:xfrm>
            <a:off x="6776930" y="2881362"/>
            <a:ext cx="0" cy="3564000"/>
          </a:xfrm>
          <a:prstGeom prst="line">
            <a:avLst/>
          </a:prstGeom>
          <a:ln w="28575"/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35" name="pole tekstowe 34"/>
          <p:cNvSpPr txBox="1"/>
          <p:nvPr/>
        </p:nvSpPr>
        <p:spPr>
          <a:xfrm>
            <a:off x="3617620" y="3554072"/>
            <a:ext cx="3102926" cy="2509808"/>
          </a:xfrm>
          <a:prstGeom prst="rect">
            <a:avLst/>
          </a:prstGeom>
        </p:spPr>
        <p:txBody>
          <a:bodyPr vert="horz" wrap="square" lIns="91440" tIns="45720" rIns="91440" bIns="45720" rtlCol="0" anchor="t">
            <a:noAutofit/>
          </a:bodyPr>
          <a:lstStyle/>
          <a:p>
            <a:pPr algn="l" rtl="0">
              <a:spcBef>
                <a:spcPts val="1200"/>
              </a:spcBef>
              <a:spcAft>
                <a:spcPts val="1200"/>
              </a:spcAft>
              <a:buClr>
                <a:srgbClr val="003087"/>
              </a:buClr>
            </a:pPr>
            <a:r>
              <a:rPr lang="en" sz="2400" b="1" i="0" u="none" baseline="0" dirty="0">
                <a:solidFill>
                  <a:srgbClr val="003087"/>
                </a:solidFill>
                <a:latin typeface="Myriad Pro" panose="020B0503030403020204" pitchFamily="34" charset="0"/>
                <a:ea typeface="Myriad Pro" panose="020B0503030403020204" pitchFamily="34" charset="0"/>
                <a:cs typeface="Myriad Pro" panose="020B0503030403020204" pitchFamily="34" charset="0"/>
              </a:rPr>
              <a:t>PLN 4,266.5 </a:t>
            </a:r>
            <a:r>
              <a:rPr lang="en" sz="2000" b="1" i="0" u="none" baseline="0" dirty="0">
                <a:solidFill>
                  <a:srgbClr val="003087"/>
                </a:solidFill>
                <a:latin typeface="Myriad Pro" panose="020B0503030403020204" pitchFamily="34" charset="0"/>
                <a:ea typeface="Myriad Pro" panose="020B0503030403020204" pitchFamily="34" charset="0"/>
                <a:cs typeface="Myriad Pro" panose="020B0503030403020204" pitchFamily="34" charset="0"/>
              </a:rPr>
              <a:t>million </a:t>
            </a:r>
            <a:r>
              <a:rPr lang="en" b="0" i="0" u="none" baseline="0" dirty="0">
                <a:solidFill>
                  <a:srgbClr val="000000"/>
                </a:solidFill>
                <a:latin typeface="Myriad Pro" panose="020B0503030403020204" pitchFamily="34" charset="0"/>
                <a:ea typeface="Myriad Pro" panose="020B0503030403020204" pitchFamily="34" charset="0"/>
                <a:cs typeface="Myriad Pro" panose="020B0503030403020204" pitchFamily="34" charset="0"/>
              </a:rPr>
              <a:t>revenues from contracts </a:t>
            </a:r>
            <a:r>
              <a:rPr lang="pl-PL" b="0" i="0" u="none" baseline="0" dirty="0">
                <a:solidFill>
                  <a:srgbClr val="000000"/>
                </a:solidFill>
                <a:latin typeface="Myriad Pro" panose="020B0503030403020204" pitchFamily="34" charset="0"/>
                <a:ea typeface="Myriad Pro" panose="020B0503030403020204" pitchFamily="34" charset="0"/>
                <a:cs typeface="Myriad Pro" panose="020B0503030403020204" pitchFamily="34" charset="0"/>
              </a:rPr>
              <a:t/>
            </a:r>
            <a:br>
              <a:rPr lang="pl-PL" b="0" i="0" u="none" baseline="0" dirty="0">
                <a:solidFill>
                  <a:srgbClr val="000000"/>
                </a:solidFill>
                <a:latin typeface="Myriad Pro" panose="020B0503030403020204" pitchFamily="34" charset="0"/>
                <a:ea typeface="Myriad Pro" panose="020B0503030403020204" pitchFamily="34" charset="0"/>
                <a:cs typeface="Myriad Pro" panose="020B0503030403020204" pitchFamily="34" charset="0"/>
              </a:rPr>
            </a:br>
            <a:r>
              <a:rPr lang="en" b="0" i="0" u="none" baseline="0" dirty="0">
                <a:solidFill>
                  <a:srgbClr val="000000"/>
                </a:solidFill>
                <a:latin typeface="Myriad Pro" panose="020B0503030403020204" pitchFamily="34" charset="0"/>
                <a:ea typeface="Myriad Pro" panose="020B0503030403020204" pitchFamily="34" charset="0"/>
                <a:cs typeface="Myriad Pro" panose="020B0503030403020204" pitchFamily="34" charset="0"/>
              </a:rPr>
              <a:t>with customers</a:t>
            </a:r>
            <a:r>
              <a:rPr lang="en" dirty="0">
                <a:solidFill>
                  <a:srgbClr val="000000"/>
                </a:solidFill>
                <a:latin typeface="Myriad Pro" panose="020B0503030403020204" pitchFamily="34" charset="0"/>
              </a:rPr>
              <a:t/>
            </a:r>
            <a:br>
              <a:rPr lang="en" dirty="0">
                <a:solidFill>
                  <a:srgbClr val="000000"/>
                </a:solidFill>
                <a:latin typeface="Myriad Pro" panose="020B0503030403020204" pitchFamily="34" charset="0"/>
              </a:rPr>
            </a:br>
            <a:endParaRPr lang="en" dirty="0">
              <a:solidFill>
                <a:srgbClr val="000000"/>
              </a:solidFill>
              <a:latin typeface="Myriad Pro" panose="020B0503030403020204" pitchFamily="34" charset="0"/>
            </a:endParaRPr>
          </a:p>
          <a:p>
            <a:pPr algn="l" rtl="0">
              <a:spcBef>
                <a:spcPts val="1200"/>
              </a:spcBef>
              <a:spcAft>
                <a:spcPts val="1200"/>
              </a:spcAft>
              <a:buClr>
                <a:srgbClr val="003087"/>
              </a:buClr>
            </a:pPr>
            <a:r>
              <a:rPr lang="en" sz="2400" b="1" i="0" u="none" baseline="0" dirty="0">
                <a:solidFill>
                  <a:srgbClr val="003087"/>
                </a:solidFill>
                <a:latin typeface="Myriad Pro" panose="020B0503030403020204" pitchFamily="34" charset="0"/>
                <a:ea typeface="Myriad Pro" panose="020B0503030403020204" pitchFamily="34" charset="0"/>
                <a:cs typeface="Myriad Pro" panose="020B0503030403020204" pitchFamily="34" charset="0"/>
              </a:rPr>
              <a:t>PLN 513.2 </a:t>
            </a:r>
            <a:r>
              <a:rPr lang="en" sz="2000" b="1" i="0" u="none" baseline="0" dirty="0">
                <a:solidFill>
                  <a:srgbClr val="003087"/>
                </a:solidFill>
                <a:latin typeface="Myriad Pro" panose="020B0503030403020204" pitchFamily="34" charset="0"/>
                <a:ea typeface="Myriad Pro" panose="020B0503030403020204" pitchFamily="34" charset="0"/>
                <a:cs typeface="Myriad Pro" panose="020B0503030403020204" pitchFamily="34" charset="0"/>
              </a:rPr>
              <a:t>million </a:t>
            </a:r>
            <a:r>
              <a:rPr lang="en" sz="2000" b="1" dirty="0">
                <a:solidFill>
                  <a:srgbClr val="003087"/>
                </a:solidFill>
                <a:latin typeface="Myriad Pro" panose="020B0503030403020204" pitchFamily="34" charset="0"/>
              </a:rPr>
              <a:t/>
            </a:r>
            <a:br>
              <a:rPr lang="en" sz="2000" b="1" dirty="0">
                <a:solidFill>
                  <a:srgbClr val="003087"/>
                </a:solidFill>
                <a:latin typeface="Myriad Pro" panose="020B0503030403020204" pitchFamily="34" charset="0"/>
              </a:rPr>
            </a:br>
            <a:r>
              <a:rPr lang="en" b="0" i="0" u="none" baseline="0" dirty="0">
                <a:solidFill>
                  <a:srgbClr val="000000"/>
                </a:solidFill>
                <a:latin typeface="Myriad Pro" panose="020B0503030403020204" pitchFamily="34" charset="0"/>
                <a:ea typeface="Myriad Pro" panose="020B0503030403020204" pitchFamily="34" charset="0"/>
                <a:cs typeface="Myriad Pro" panose="020B0503030403020204" pitchFamily="34" charset="0"/>
              </a:rPr>
              <a:t>EBITDA</a:t>
            </a:r>
          </a:p>
          <a:p>
            <a:pPr algn="l" rtl="0">
              <a:spcBef>
                <a:spcPts val="1200"/>
              </a:spcBef>
              <a:spcAft>
                <a:spcPts val="1200"/>
              </a:spcAft>
              <a:buClr>
                <a:srgbClr val="003087"/>
              </a:buClr>
            </a:pPr>
            <a:r>
              <a:rPr lang="en" sz="2400" b="1" i="0" u="none" baseline="0" dirty="0">
                <a:solidFill>
                  <a:srgbClr val="003087"/>
                </a:solidFill>
                <a:latin typeface="Myriad Pro" panose="020B0503030403020204" pitchFamily="34" charset="0"/>
                <a:ea typeface="Myriad Pro" panose="020B0503030403020204" pitchFamily="34" charset="0"/>
                <a:cs typeface="Myriad Pro" panose="020B0503030403020204" pitchFamily="34" charset="0"/>
              </a:rPr>
              <a:t>PLN -208.8 </a:t>
            </a:r>
            <a:r>
              <a:rPr lang="en" sz="2000" b="1" i="0" u="none" baseline="0" dirty="0">
                <a:solidFill>
                  <a:srgbClr val="003087"/>
                </a:solidFill>
                <a:latin typeface="Myriad Pro" panose="020B0503030403020204" pitchFamily="34" charset="0"/>
                <a:ea typeface="Myriad Pro" panose="020B0503030403020204" pitchFamily="34" charset="0"/>
                <a:cs typeface="Myriad Pro" panose="020B0503030403020204" pitchFamily="34" charset="0"/>
              </a:rPr>
              <a:t>million </a:t>
            </a:r>
            <a:r>
              <a:rPr lang="en" sz="2000" b="1" dirty="0">
                <a:solidFill>
                  <a:srgbClr val="003087"/>
                </a:solidFill>
                <a:latin typeface="Myriad Pro" panose="020B0503030403020204" pitchFamily="34" charset="0"/>
              </a:rPr>
              <a:t/>
            </a:r>
            <a:br>
              <a:rPr lang="en" sz="2000" b="1" dirty="0">
                <a:solidFill>
                  <a:srgbClr val="003087"/>
                </a:solidFill>
                <a:latin typeface="Myriad Pro" panose="020B0503030403020204" pitchFamily="34" charset="0"/>
              </a:rPr>
            </a:br>
            <a:r>
              <a:rPr lang="en" b="0" i="0" u="none" baseline="0" dirty="0">
                <a:solidFill>
                  <a:srgbClr val="000000"/>
                </a:solidFill>
                <a:latin typeface="Myriad Pro" panose="020B0503030403020204" pitchFamily="34" charset="0"/>
                <a:ea typeface="Myriad Pro" panose="020B0503030403020204" pitchFamily="34" charset="0"/>
                <a:cs typeface="Myriad Pro" panose="020B0503030403020204" pitchFamily="34" charset="0"/>
              </a:rPr>
              <a:t>EBIT</a:t>
            </a:r>
          </a:p>
        </p:txBody>
      </p:sp>
      <p:sp>
        <p:nvSpPr>
          <p:cNvPr id="42" name="pole tekstowe 41"/>
          <p:cNvSpPr txBox="1"/>
          <p:nvPr/>
        </p:nvSpPr>
        <p:spPr>
          <a:xfrm>
            <a:off x="6833315" y="3554072"/>
            <a:ext cx="3345008" cy="2509808"/>
          </a:xfrm>
          <a:prstGeom prst="rect">
            <a:avLst/>
          </a:prstGeom>
        </p:spPr>
        <p:txBody>
          <a:bodyPr vert="horz" wrap="square" lIns="91440" tIns="45720" rIns="91440" bIns="45720" rtlCol="0" anchor="t">
            <a:noAutofit/>
          </a:bodyPr>
          <a:lstStyle/>
          <a:p>
            <a:pPr algn="l" rtl="0">
              <a:spcBef>
                <a:spcPts val="1200"/>
              </a:spcBef>
              <a:spcAft>
                <a:spcPts val="1200"/>
              </a:spcAft>
              <a:buClr>
                <a:srgbClr val="003087"/>
              </a:buClr>
            </a:pPr>
            <a:r>
              <a:rPr lang="en" sz="2400" b="1" i="0" u="none" baseline="0" dirty="0">
                <a:solidFill>
                  <a:srgbClr val="003087"/>
                </a:solidFill>
                <a:latin typeface="Myriad Pro" panose="020B0503030403020204" pitchFamily="34" charset="0"/>
                <a:ea typeface="Myriad Pro" panose="020B0503030403020204" pitchFamily="34" charset="0"/>
                <a:cs typeface="Myriad Pro" panose="020B0503030403020204" pitchFamily="34" charset="0"/>
              </a:rPr>
              <a:t>25,590 </a:t>
            </a:r>
            <a:r>
              <a:rPr lang="en" sz="2000" b="1" i="0" u="none" baseline="0" dirty="0">
                <a:solidFill>
                  <a:srgbClr val="003087"/>
                </a:solidFill>
                <a:latin typeface="Myriad Pro" panose="020B0503030403020204" pitchFamily="34" charset="0"/>
                <a:ea typeface="Myriad Pro" panose="020B0503030403020204" pitchFamily="34" charset="0"/>
                <a:cs typeface="Myriad Pro" panose="020B0503030403020204" pitchFamily="34" charset="0"/>
              </a:rPr>
              <a:t>million tkm </a:t>
            </a:r>
            <a:r>
              <a:rPr lang="en" sz="2000" b="1" dirty="0">
                <a:solidFill>
                  <a:srgbClr val="003087"/>
                </a:solidFill>
                <a:latin typeface="Myriad Pro" panose="020B0503030403020204" pitchFamily="34" charset="0"/>
              </a:rPr>
              <a:t/>
            </a:r>
            <a:br>
              <a:rPr lang="en" sz="2000" b="1" dirty="0">
                <a:solidFill>
                  <a:srgbClr val="003087"/>
                </a:solidFill>
                <a:latin typeface="Myriad Pro" panose="020B0503030403020204" pitchFamily="34" charset="0"/>
              </a:rPr>
            </a:br>
            <a:r>
              <a:rPr lang="en" b="0" i="0" u="none" baseline="0" dirty="0">
                <a:solidFill>
                  <a:srgbClr val="000000"/>
                </a:solidFill>
                <a:latin typeface="Myriad Pro" panose="020B0503030403020204" pitchFamily="34" charset="0"/>
                <a:ea typeface="Myriad Pro" panose="020B0503030403020204" pitchFamily="34" charset="0"/>
                <a:cs typeface="Myriad Pro" panose="020B0503030403020204" pitchFamily="34" charset="0"/>
              </a:rPr>
              <a:t>freight turnover</a:t>
            </a:r>
          </a:p>
          <a:p>
            <a:pPr algn="l" rtl="0">
              <a:spcBef>
                <a:spcPts val="1200"/>
              </a:spcBef>
              <a:spcAft>
                <a:spcPts val="1200"/>
              </a:spcAft>
              <a:buClr>
                <a:srgbClr val="003087"/>
              </a:buClr>
            </a:pPr>
            <a:r>
              <a:rPr lang="en" sz="2400" b="1" i="0" u="none" baseline="0" dirty="0">
                <a:solidFill>
                  <a:srgbClr val="003087"/>
                </a:solidFill>
                <a:latin typeface="Myriad Pro" panose="020B0503030403020204" pitchFamily="34" charset="0"/>
                <a:ea typeface="Myriad Pro" panose="020B0503030403020204" pitchFamily="34" charset="0"/>
                <a:cs typeface="Myriad Pro" panose="020B0503030403020204" pitchFamily="34" charset="0"/>
              </a:rPr>
              <a:t>101.6 </a:t>
            </a:r>
            <a:r>
              <a:rPr lang="en" sz="2000" b="1" i="0" u="none" baseline="0" dirty="0">
                <a:solidFill>
                  <a:srgbClr val="003087"/>
                </a:solidFill>
                <a:latin typeface="Myriad Pro" panose="020B0503030403020204" pitchFamily="34" charset="0"/>
                <a:ea typeface="Myriad Pro" panose="020B0503030403020204" pitchFamily="34" charset="0"/>
                <a:cs typeface="Myriad Pro" panose="020B0503030403020204" pitchFamily="34" charset="0"/>
              </a:rPr>
              <a:t>million tons </a:t>
            </a:r>
            <a:r>
              <a:rPr lang="en" sz="2000" b="1" dirty="0">
                <a:solidFill>
                  <a:srgbClr val="003087"/>
                </a:solidFill>
                <a:latin typeface="Myriad Pro" panose="020B0503030403020204" pitchFamily="34" charset="0"/>
              </a:rPr>
              <a:t/>
            </a:r>
            <a:br>
              <a:rPr lang="en" sz="2000" b="1" dirty="0">
                <a:solidFill>
                  <a:srgbClr val="003087"/>
                </a:solidFill>
                <a:latin typeface="Myriad Pro" panose="020B0503030403020204" pitchFamily="34" charset="0"/>
              </a:rPr>
            </a:br>
            <a:r>
              <a:rPr lang="en" b="0" i="0" u="none" baseline="0" dirty="0">
                <a:solidFill>
                  <a:srgbClr val="000000"/>
                </a:solidFill>
                <a:latin typeface="Myriad Pro" panose="020B0503030403020204" pitchFamily="34" charset="0"/>
                <a:ea typeface="Myriad Pro" panose="020B0503030403020204" pitchFamily="34" charset="0"/>
                <a:cs typeface="Myriad Pro" panose="020B0503030403020204" pitchFamily="34" charset="0"/>
              </a:rPr>
              <a:t>freight volume</a:t>
            </a:r>
          </a:p>
          <a:p>
            <a:pPr algn="l" rtl="0">
              <a:spcBef>
                <a:spcPts val="1200"/>
              </a:spcBef>
              <a:spcAft>
                <a:spcPts val="1200"/>
              </a:spcAft>
              <a:buClr>
                <a:srgbClr val="003087"/>
              </a:buClr>
            </a:pPr>
            <a:r>
              <a:rPr lang="en" sz="2400" b="1" i="0" u="none" baseline="0" dirty="0">
                <a:solidFill>
                  <a:srgbClr val="003087"/>
                </a:solidFill>
                <a:latin typeface="Myriad Pro" panose="020B0503030403020204" pitchFamily="34" charset="0"/>
                <a:ea typeface="Myriad Pro" panose="020B0503030403020204" pitchFamily="34" charset="0"/>
                <a:cs typeface="Myriad Pro" panose="020B0503030403020204" pitchFamily="34" charset="0"/>
              </a:rPr>
              <a:t>1,206.5 </a:t>
            </a:r>
            <a:r>
              <a:rPr lang="en" b="1" i="0" u="none" baseline="0" dirty="0">
                <a:solidFill>
                  <a:srgbClr val="003087"/>
                </a:solidFill>
                <a:latin typeface="Myriad Pro" panose="020B0503030403020204" pitchFamily="34" charset="0"/>
                <a:ea typeface="Myriad Pro" panose="020B0503030403020204" pitchFamily="34" charset="0"/>
                <a:cs typeface="Myriad Pro" panose="020B0503030403020204" pitchFamily="34" charset="0"/>
              </a:rPr>
              <a:t>thousand tkm </a:t>
            </a:r>
            <a:r>
              <a:rPr lang="en" sz="2000" b="1" dirty="0">
                <a:solidFill>
                  <a:srgbClr val="003087"/>
                </a:solidFill>
                <a:latin typeface="Myriad Pro" panose="020B0503030403020204" pitchFamily="34" charset="0"/>
              </a:rPr>
              <a:t/>
            </a:r>
            <a:br>
              <a:rPr lang="en" sz="2000" b="1" dirty="0">
                <a:solidFill>
                  <a:srgbClr val="003087"/>
                </a:solidFill>
                <a:latin typeface="Myriad Pro" panose="020B0503030403020204" pitchFamily="34" charset="0"/>
              </a:rPr>
            </a:br>
            <a:r>
              <a:rPr lang="en" b="0" i="0" u="none" baseline="0" dirty="0">
                <a:solidFill>
                  <a:srgbClr val="000000"/>
                </a:solidFill>
                <a:latin typeface="Myriad Pro" panose="020B0503030403020204" pitchFamily="34" charset="0"/>
                <a:ea typeface="Myriad Pro" panose="020B0503030403020204" pitchFamily="34" charset="0"/>
                <a:cs typeface="Myriad Pro" panose="020B0503030403020204" pitchFamily="34" charset="0"/>
              </a:rPr>
              <a:t>freight turnover per FTE</a:t>
            </a:r>
            <a:endParaRPr lang="en" b="1" dirty="0">
              <a:solidFill>
                <a:srgbClr val="003087"/>
              </a:solidFill>
              <a:latin typeface="Myriad Pro" panose="020B0503030403020204" pitchFamily="34" charset="0"/>
            </a:endParaRPr>
          </a:p>
        </p:txBody>
      </p:sp>
      <p:pic>
        <p:nvPicPr>
          <p:cNvPr id="15" name="Obraz 14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1613" y="2173754"/>
            <a:ext cx="1265318" cy="1265318"/>
          </a:xfrm>
          <a:prstGeom prst="rect">
            <a:avLst/>
          </a:prstGeom>
        </p:spPr>
      </p:pic>
      <p:pic>
        <p:nvPicPr>
          <p:cNvPr id="18" name="Obraz 17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8270" y="2178222"/>
            <a:ext cx="1256382" cy="12563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273741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umeru slajdu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algn="r" rtl="0"/>
            <a:fld id="{022581BA-A277-4FE5-891C-DC92D7F0A26A}" type="slidenum">
              <a:rPr/>
              <a:pPr algn="r" rtl="0"/>
              <a:t>4</a:t>
            </a:fld>
            <a:endParaRPr lang="en" dirty="0"/>
          </a:p>
        </p:txBody>
      </p:sp>
      <p:sp>
        <p:nvSpPr>
          <p:cNvPr id="18" name="Rectangle 550"/>
          <p:cNvSpPr>
            <a:spLocks noChangeArrowheads="1"/>
          </p:cNvSpPr>
          <p:nvPr/>
        </p:nvSpPr>
        <p:spPr bwMode="auto">
          <a:xfrm>
            <a:off x="0" y="0"/>
            <a:ext cx="10693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" altLang="pl-PL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3" name="Prostokąt 12" hidden="1"/>
          <p:cNvSpPr/>
          <p:nvPr>
            <p:custDataLst>
              <p:tags r:id="rId2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algn="ctr" rtl="0"/>
            <a:endParaRPr lang="en" sz="1400" dirty="0">
              <a:latin typeface="Arial Black" panose="020B0A04020102020204" pitchFamily="34" charset="0"/>
              <a:cs typeface="Arial" panose="020B0604020202020204" pitchFamily="34" charset="0"/>
              <a:sym typeface="Arial Black" panose="020B0A04020102020204" pitchFamily="34" charset="0"/>
            </a:endParaRPr>
          </a:p>
        </p:txBody>
      </p:sp>
      <p:sp>
        <p:nvSpPr>
          <p:cNvPr id="4" name="Rectangle 11"/>
          <p:cNvSpPr>
            <a:spLocks noChangeArrowheads="1"/>
          </p:cNvSpPr>
          <p:nvPr/>
        </p:nvSpPr>
        <p:spPr bwMode="auto">
          <a:xfrm>
            <a:off x="0" y="0"/>
            <a:ext cx="10693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" altLang="pl-PL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0" name="Rectangle 564"/>
          <p:cNvSpPr>
            <a:spLocks noChangeArrowheads="1"/>
          </p:cNvSpPr>
          <p:nvPr/>
        </p:nvSpPr>
        <p:spPr bwMode="auto">
          <a:xfrm>
            <a:off x="0" y="0"/>
            <a:ext cx="10693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" altLang="pl-PL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82441" name="Rectangle 605"/>
          <p:cNvSpPr>
            <a:spLocks noChangeArrowheads="1"/>
          </p:cNvSpPr>
          <p:nvPr/>
        </p:nvSpPr>
        <p:spPr bwMode="auto">
          <a:xfrm>
            <a:off x="0" y="0"/>
            <a:ext cx="10693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" altLang="pl-PL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3" name="Rectangle 558"/>
          <p:cNvSpPr>
            <a:spLocks noChangeArrowheads="1"/>
          </p:cNvSpPr>
          <p:nvPr/>
        </p:nvSpPr>
        <p:spPr bwMode="auto">
          <a:xfrm>
            <a:off x="0" y="0"/>
            <a:ext cx="10693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" altLang="pl-PL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5" name="Rectangle 561"/>
          <p:cNvSpPr>
            <a:spLocks noChangeArrowheads="1"/>
          </p:cNvSpPr>
          <p:nvPr/>
        </p:nvSpPr>
        <p:spPr bwMode="auto">
          <a:xfrm>
            <a:off x="0" y="0"/>
            <a:ext cx="10693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" altLang="pl-PL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graphicFrame>
        <p:nvGraphicFramePr>
          <p:cNvPr id="15" name="Obiekt 14" hidden="1"/>
          <p:cNvGraphicFramePr>
            <a:graphicFrameLocks noChangeAspect="1"/>
          </p:cNvGraphicFramePr>
          <p:nvPr>
            <p:custDataLst>
              <p:tags r:id="rId3"/>
            </p:custDataLst>
            <p:extLst>
              <p:ext uri="{D42A27DB-BD31-4B8C-83A1-F6EECF244321}">
                <p14:modId xmlns:p14="http://schemas.microsoft.com/office/powerpoint/2010/main" val="4188580227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591" name="think-cell Slide" r:id="rId6" imgW="384" imgH="384" progId="TCLayout.ActiveDocument.1">
                  <p:embed/>
                </p:oleObj>
              </mc:Choice>
              <mc:Fallback>
                <p:oleObj name="think-cell Slide" r:id="rId6" imgW="384" imgH="384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9" name="Rectangle 562"/>
          <p:cNvSpPr>
            <a:spLocks noChangeArrowheads="1"/>
          </p:cNvSpPr>
          <p:nvPr/>
        </p:nvSpPr>
        <p:spPr bwMode="auto">
          <a:xfrm>
            <a:off x="5663909" y="272534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" altLang="pl-PL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27" name="Obraz 26" descr="strzalka.png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5114" y="798439"/>
            <a:ext cx="540000" cy="727158"/>
          </a:xfrm>
          <a:prstGeom prst="rect">
            <a:avLst/>
          </a:prstGeom>
        </p:spPr>
      </p:pic>
      <p:sp>
        <p:nvSpPr>
          <p:cNvPr id="28" name="object 3"/>
          <p:cNvSpPr txBox="1"/>
          <p:nvPr/>
        </p:nvSpPr>
        <p:spPr>
          <a:xfrm>
            <a:off x="1513319" y="939741"/>
            <a:ext cx="8115954" cy="32060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R="5080" algn="l" rtl="0">
              <a:lnSpc>
                <a:spcPct val="100000"/>
              </a:lnSpc>
              <a:spcBef>
                <a:spcPts val="100"/>
              </a:spcBef>
            </a:pPr>
            <a:r>
              <a:rPr lang="en" sz="2000" b="0" i="0" u="none" baseline="0">
                <a:solidFill>
                  <a:srgbClr val="3A4D98"/>
                </a:solidFill>
                <a:latin typeface="Myriad Pro"/>
                <a:ea typeface="Myriad Pro"/>
                <a:cs typeface="Myriad Pro"/>
              </a:rPr>
              <a:t>Situation in key cargo categories</a:t>
            </a:r>
          </a:p>
        </p:txBody>
      </p:sp>
      <p:sp>
        <p:nvSpPr>
          <p:cNvPr id="58" name="Sześciokąt 57"/>
          <p:cNvSpPr/>
          <p:nvPr/>
        </p:nvSpPr>
        <p:spPr>
          <a:xfrm>
            <a:off x="2258952" y="1759194"/>
            <a:ext cx="7579070" cy="1171204"/>
          </a:xfrm>
          <a:prstGeom prst="hexagon">
            <a:avLst/>
          </a:prstGeom>
          <a:noFill/>
          <a:ln>
            <a:solidFill>
              <a:srgbClr val="074F9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">
              <a:solidFill>
                <a:srgbClr val="FF0000"/>
              </a:solidFill>
            </a:endParaRPr>
          </a:p>
        </p:txBody>
      </p:sp>
      <p:sp>
        <p:nvSpPr>
          <p:cNvPr id="51" name="Sześciokąt 50"/>
          <p:cNvSpPr/>
          <p:nvPr/>
        </p:nvSpPr>
        <p:spPr>
          <a:xfrm>
            <a:off x="900355" y="1761423"/>
            <a:ext cx="1358597" cy="1171204"/>
          </a:xfrm>
          <a:prstGeom prst="hexagon">
            <a:avLst/>
          </a:prstGeom>
          <a:noFill/>
          <a:ln>
            <a:solidFill>
              <a:srgbClr val="074F9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"/>
          </a:p>
        </p:txBody>
      </p:sp>
      <p:sp>
        <p:nvSpPr>
          <p:cNvPr id="20" name="Prostokąt 19"/>
          <p:cNvSpPr/>
          <p:nvPr/>
        </p:nvSpPr>
        <p:spPr>
          <a:xfrm>
            <a:off x="2590478" y="1797148"/>
            <a:ext cx="8268335" cy="119263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algn="l" rtl="0">
              <a:lnSpc>
                <a:spcPct val="150000"/>
              </a:lnSpc>
              <a:spcBef>
                <a:spcPts val="885"/>
              </a:spcBef>
            </a:pPr>
            <a:r>
              <a:rPr lang="en" sz="1100" b="1" i="0" u="none" baseline="0" dirty="0">
                <a:solidFill>
                  <a:srgbClr val="3A4D98"/>
                </a:solidFill>
                <a:latin typeface="Myriad pro"/>
                <a:ea typeface="Myriad pro"/>
                <a:cs typeface="Myriad pro"/>
              </a:rPr>
              <a:t>Solid fuels</a:t>
            </a:r>
          </a:p>
          <a:p>
            <a:pPr marL="184150" indent="-171450" algn="l" rtl="0">
              <a:buFont typeface="Arial" panose="020B0604020202020204" pitchFamily="34" charset="0"/>
              <a:buChar char="•"/>
            </a:pPr>
            <a:r>
              <a:rPr lang="en" sz="1000" b="0" i="0" u="none" baseline="0" dirty="0">
                <a:solidFill>
                  <a:srgbClr val="3A4D98"/>
                </a:solidFill>
                <a:latin typeface="Myriad pro"/>
                <a:ea typeface="Myriad pro"/>
                <a:cs typeface="Myriad pro"/>
              </a:rPr>
              <a:t>increase in electricity generation due to stronger demand from buyers</a:t>
            </a:r>
          </a:p>
          <a:p>
            <a:pPr marL="184150" indent="-171450" algn="l" rtl="0">
              <a:buFont typeface="Arial" panose="020B0604020202020204" pitchFamily="34" charset="0"/>
              <a:buChar char="•"/>
            </a:pPr>
            <a:r>
              <a:rPr lang="en" sz="1000" b="0" i="0" u="none" baseline="0" dirty="0">
                <a:solidFill>
                  <a:srgbClr val="3A4D98"/>
                </a:solidFill>
                <a:latin typeface="Myriad pro"/>
                <a:ea typeface="Myriad pro"/>
                <a:cs typeface="Myriad pro"/>
              </a:rPr>
              <a:t>changes in the energy mix (increased significance of electricity produced from hard coal and decreased significance </a:t>
            </a:r>
            <a:r>
              <a:rPr lang="pl-PL" sz="1000" b="0" i="0" u="none" baseline="0" dirty="0">
                <a:solidFill>
                  <a:srgbClr val="3A4D98"/>
                </a:solidFill>
                <a:latin typeface="Myriad pro"/>
                <a:ea typeface="Myriad pro"/>
                <a:cs typeface="Myriad pro"/>
              </a:rPr>
              <a:t/>
            </a:r>
            <a:br>
              <a:rPr lang="pl-PL" sz="1000" b="0" i="0" u="none" baseline="0" dirty="0">
                <a:solidFill>
                  <a:srgbClr val="3A4D98"/>
                </a:solidFill>
                <a:latin typeface="Myriad pro"/>
                <a:ea typeface="Myriad pro"/>
                <a:cs typeface="Myriad pro"/>
              </a:rPr>
            </a:br>
            <a:r>
              <a:rPr lang="en" sz="1000" b="0" i="0" u="none" baseline="0" dirty="0">
                <a:solidFill>
                  <a:srgbClr val="3A4D98"/>
                </a:solidFill>
                <a:latin typeface="Myriad pro"/>
                <a:ea typeface="Myriad pro"/>
                <a:cs typeface="Myriad pro"/>
              </a:rPr>
              <a:t>of wind and gas-fired energy)</a:t>
            </a:r>
            <a:endParaRPr lang="en" sz="1000" dirty="0">
              <a:solidFill>
                <a:srgbClr val="3A4D98"/>
              </a:solidFill>
              <a:latin typeface="Myriad pro"/>
              <a:cs typeface="Myriad pro"/>
            </a:endParaRPr>
          </a:p>
          <a:p>
            <a:pPr marL="184150" indent="-171450" algn="l" rtl="0">
              <a:buFont typeface="Arial" panose="020B0604020202020204" pitchFamily="34" charset="0"/>
              <a:buChar char="•"/>
            </a:pPr>
            <a:r>
              <a:rPr lang="en" sz="1000" b="0" i="0" u="none" baseline="0" dirty="0">
                <a:solidFill>
                  <a:srgbClr val="3A4D98"/>
                </a:solidFill>
                <a:latin typeface="Myriad pro"/>
                <a:ea typeface="Myriad pro"/>
                <a:cs typeface="Myriad pro"/>
              </a:rPr>
              <a:t>increase in coal production in OKD</a:t>
            </a:r>
          </a:p>
          <a:p>
            <a:pPr marL="184150" indent="-171450" algn="l" rtl="0">
              <a:buFont typeface="Arial" panose="020B0604020202020204" pitchFamily="34" charset="0"/>
              <a:buChar char="•"/>
            </a:pPr>
            <a:r>
              <a:rPr lang="en" sz="1000" b="0" i="0" u="none" baseline="0" dirty="0">
                <a:solidFill>
                  <a:srgbClr val="3A4D98"/>
                </a:solidFill>
                <a:latin typeface="Myriad pro"/>
                <a:ea typeface="Myriad pro"/>
                <a:cs typeface="Myriad pro"/>
              </a:rPr>
              <a:t>declining share of electricity imports</a:t>
            </a:r>
            <a:endParaRPr lang="en" sz="1000" dirty="0"/>
          </a:p>
          <a:p>
            <a:pPr marL="184150" indent="-171450" algn="l" rtl="0">
              <a:buFont typeface="Arial" panose="020B0604020202020204" pitchFamily="34" charset="0"/>
              <a:buChar char="•"/>
            </a:pPr>
            <a:endParaRPr lang="en" sz="1100" dirty="0">
              <a:solidFill>
                <a:srgbClr val="3A4D98"/>
              </a:solidFill>
              <a:latin typeface="Myriad pro"/>
              <a:cs typeface="Myriad pro"/>
            </a:endParaRPr>
          </a:p>
        </p:txBody>
      </p:sp>
      <p:pic>
        <p:nvPicPr>
          <p:cNvPr id="44" name="Picture 3"/>
          <p:cNvPicPr>
            <a:picLocks noChangeAspect="1" noChangeArrowheads="1"/>
          </p:cNvPicPr>
          <p:nvPr/>
        </p:nvPicPr>
        <p:blipFill>
          <a:blip r:embed="rId9">
            <a:duotone>
              <a:srgbClr val="005BAB">
                <a:shade val="45000"/>
                <a:satMod val="135000"/>
              </a:srgb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0127" y="2041891"/>
            <a:ext cx="941585" cy="6652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0" name="Sześciokąt 59"/>
          <p:cNvSpPr/>
          <p:nvPr/>
        </p:nvSpPr>
        <p:spPr>
          <a:xfrm>
            <a:off x="2258952" y="3047005"/>
            <a:ext cx="7579070" cy="1171204"/>
          </a:xfrm>
          <a:prstGeom prst="hexagon">
            <a:avLst/>
          </a:prstGeom>
          <a:noFill/>
          <a:ln>
            <a:solidFill>
              <a:srgbClr val="4E72B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"/>
          </a:p>
        </p:txBody>
      </p:sp>
      <p:sp>
        <p:nvSpPr>
          <p:cNvPr id="52" name="Sześciokąt 51"/>
          <p:cNvSpPr/>
          <p:nvPr/>
        </p:nvSpPr>
        <p:spPr>
          <a:xfrm>
            <a:off x="900355" y="3048491"/>
            <a:ext cx="1358597" cy="1171204"/>
          </a:xfrm>
          <a:prstGeom prst="hexagon">
            <a:avLst/>
          </a:prstGeom>
          <a:noFill/>
          <a:ln>
            <a:solidFill>
              <a:srgbClr val="4E72B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"/>
          </a:p>
        </p:txBody>
      </p:sp>
      <p:sp>
        <p:nvSpPr>
          <p:cNvPr id="48" name="object 16"/>
          <p:cNvSpPr txBox="1"/>
          <p:nvPr/>
        </p:nvSpPr>
        <p:spPr>
          <a:xfrm>
            <a:off x="2590478" y="3140295"/>
            <a:ext cx="7038795" cy="102335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algn="l" rtl="0">
              <a:lnSpc>
                <a:spcPct val="150000"/>
              </a:lnSpc>
              <a:spcBef>
                <a:spcPts val="885"/>
              </a:spcBef>
            </a:pPr>
            <a:r>
              <a:rPr lang="en" sz="1100" b="1" i="0" u="none" baseline="0">
                <a:solidFill>
                  <a:srgbClr val="3A4D98"/>
                </a:solidFill>
                <a:latin typeface="Myriad pro"/>
                <a:ea typeface="Myriad pro"/>
                <a:cs typeface="Myriad pro"/>
              </a:rPr>
              <a:t>Construction materials and aggregates </a:t>
            </a:r>
          </a:p>
          <a:p>
            <a:pPr marL="171450" lvl="0" indent="-171450" algn="l" rtl="0" fontAlgn="base">
              <a:buClr>
                <a:srgbClr val="4E72B7"/>
              </a:buClr>
              <a:buSzPct val="150000"/>
              <a:buFont typeface="Arial" panose="020B0604020202020204" pitchFamily="34" charset="0"/>
              <a:buChar char="•"/>
              <a:tabLst>
                <a:tab pos="228600" algn="l"/>
                <a:tab pos="449263" algn="l"/>
              </a:tabLst>
            </a:pPr>
            <a:r>
              <a:rPr lang="en" sz="1000" b="0" i="0" u="none" baseline="0">
                <a:solidFill>
                  <a:srgbClr val="3A4D98"/>
                </a:solidFill>
                <a:latin typeface="Myriad pro"/>
                <a:ea typeface="Myriad pro"/>
                <a:cs typeface="Myriad pro"/>
              </a:rPr>
              <a:t>increased customer demand for construction stone due to the increase in the quantum of transport for the construction of road projects</a:t>
            </a:r>
          </a:p>
          <a:p>
            <a:pPr marL="171450" lvl="0" indent="-171450" algn="l" rtl="0" fontAlgn="base">
              <a:buClr>
                <a:srgbClr val="4E72B7"/>
              </a:buClr>
              <a:buSzPct val="150000"/>
              <a:buFont typeface="Arial" panose="020B0604020202020204" pitchFamily="34" charset="0"/>
              <a:buChar char="•"/>
              <a:tabLst>
                <a:tab pos="228600" algn="l"/>
                <a:tab pos="449263" algn="l"/>
              </a:tabLst>
            </a:pPr>
            <a:r>
              <a:rPr lang="en" sz="1000" b="0" i="0" u="none" baseline="0">
                <a:solidFill>
                  <a:srgbClr val="3A4D98"/>
                </a:solidFill>
                <a:latin typeface="Myriad pro"/>
                <a:ea typeface="Myriad pro"/>
                <a:cs typeface="Myriad pro"/>
              </a:rPr>
              <a:t>stronger customer demand for repairs and modernization of railway routes </a:t>
            </a:r>
          </a:p>
          <a:p>
            <a:pPr marL="171450" lvl="0" indent="-171450" algn="l" rtl="0" fontAlgn="base">
              <a:buClr>
                <a:srgbClr val="4E72B7"/>
              </a:buClr>
              <a:buSzPct val="150000"/>
              <a:buFont typeface="Arial" panose="020B0604020202020204" pitchFamily="34" charset="0"/>
              <a:buChar char="•"/>
              <a:tabLst>
                <a:tab pos="228600" algn="l"/>
                <a:tab pos="449263" algn="l"/>
              </a:tabLst>
            </a:pPr>
            <a:r>
              <a:rPr lang="en" sz="1000" b="0" i="0" u="none" baseline="0">
                <a:solidFill>
                  <a:srgbClr val="3A4D98"/>
                </a:solidFill>
                <a:latin typeface="Myriad pro"/>
                <a:ea typeface="Myriad pro"/>
                <a:cs typeface="Myriad pro"/>
              </a:rPr>
              <a:t>increased haul distance of aggregates, among others for the construction of S7 and the </a:t>
            </a:r>
            <a:r>
              <a:rPr lang="en" sz="1000" b="0" i="1" u="none" baseline="0">
                <a:solidFill>
                  <a:srgbClr val="3A4D98"/>
                </a:solidFill>
                <a:latin typeface="Myriad pro"/>
                <a:ea typeface="Myriad pro"/>
                <a:cs typeface="Myriad pro"/>
              </a:rPr>
              <a:t>Rail Baltica </a:t>
            </a:r>
            <a:r>
              <a:rPr lang="en" sz="1000" b="0" i="0" u="none" baseline="0">
                <a:solidFill>
                  <a:srgbClr val="3A4D98"/>
                </a:solidFill>
                <a:latin typeface="Myriad pro"/>
                <a:ea typeface="Myriad pro"/>
                <a:cs typeface="Myriad pro"/>
              </a:rPr>
              <a:t>rail line</a:t>
            </a:r>
            <a:endParaRPr lang="en" altLang="pl-PL" sz="1000" dirty="0">
              <a:solidFill>
                <a:srgbClr val="3A4D98"/>
              </a:solidFill>
              <a:latin typeface="Myriad pro"/>
              <a:cs typeface="Myriad pro"/>
            </a:endParaRPr>
          </a:p>
          <a:p>
            <a:pPr marL="171450" indent="-171450" algn="l" rtl="0" fontAlgn="base">
              <a:buClr>
                <a:srgbClr val="4E72B7"/>
              </a:buClr>
              <a:buSzPct val="150000"/>
              <a:buFont typeface="Arial" panose="020B0604020202020204" pitchFamily="34" charset="0"/>
              <a:buChar char="•"/>
              <a:tabLst>
                <a:tab pos="228600" algn="l"/>
                <a:tab pos="449263" algn="l"/>
              </a:tabLst>
            </a:pPr>
            <a:r>
              <a:rPr lang="en" sz="1000" b="0" i="0" u="none" baseline="0">
                <a:solidFill>
                  <a:srgbClr val="3A4D98"/>
                </a:solidFill>
                <a:latin typeface="Myriad pro"/>
                <a:ea typeface="Myriad pro"/>
                <a:cs typeface="Myriad pro"/>
              </a:rPr>
              <a:t>increased volume of clinker and limestone transports to the Czech Republic</a:t>
            </a:r>
          </a:p>
        </p:txBody>
      </p:sp>
      <p:pic>
        <p:nvPicPr>
          <p:cNvPr id="45" name="Picture 4"/>
          <p:cNvPicPr>
            <a:picLocks noChangeAspect="1" noChangeArrowheads="1"/>
          </p:cNvPicPr>
          <p:nvPr/>
        </p:nvPicPr>
        <p:blipFill>
          <a:blip r:embed="rId10">
            <a:duotone>
              <a:srgbClr val="005BAB">
                <a:shade val="45000"/>
                <a:satMod val="135000"/>
              </a:srgb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7286" y="3270905"/>
            <a:ext cx="953353" cy="6942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9" name="Sześciokąt 58"/>
          <p:cNvSpPr/>
          <p:nvPr/>
        </p:nvSpPr>
        <p:spPr>
          <a:xfrm>
            <a:off x="2258952" y="4334816"/>
            <a:ext cx="7579070" cy="1171204"/>
          </a:xfrm>
          <a:prstGeom prst="hexagon">
            <a:avLst/>
          </a:prstGeom>
          <a:noFill/>
          <a:ln>
            <a:solidFill>
              <a:srgbClr val="55545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"/>
          </a:p>
        </p:txBody>
      </p:sp>
      <p:sp>
        <p:nvSpPr>
          <p:cNvPr id="53" name="Sześciokąt 52"/>
          <p:cNvSpPr/>
          <p:nvPr/>
        </p:nvSpPr>
        <p:spPr>
          <a:xfrm>
            <a:off x="900355" y="4335559"/>
            <a:ext cx="1358597" cy="1171204"/>
          </a:xfrm>
          <a:prstGeom prst="hexagon">
            <a:avLst/>
          </a:prstGeom>
          <a:noFill/>
          <a:ln>
            <a:solidFill>
              <a:srgbClr val="55545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"/>
          </a:p>
        </p:txBody>
      </p:sp>
      <p:sp>
        <p:nvSpPr>
          <p:cNvPr id="49" name="object 16"/>
          <p:cNvSpPr txBox="1"/>
          <p:nvPr/>
        </p:nvSpPr>
        <p:spPr>
          <a:xfrm>
            <a:off x="2590478" y="4398699"/>
            <a:ext cx="7038795" cy="86946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defPPr>
              <a:defRPr lang="en"/>
            </a:defPPr>
            <a:lvl1pPr marL="12700">
              <a:lnSpc>
                <a:spcPct val="150000"/>
              </a:lnSpc>
              <a:spcBef>
                <a:spcPts val="885"/>
              </a:spcBef>
              <a:defRPr sz="1100" b="1">
                <a:solidFill>
                  <a:srgbClr val="3A4D98"/>
                </a:solidFill>
                <a:latin typeface="Myriad pro"/>
                <a:cs typeface="Myriad pro"/>
              </a:defRPr>
            </a:lvl1pPr>
          </a:lstStyle>
          <a:p>
            <a:pPr algn="l" rtl="0"/>
            <a:r>
              <a:rPr lang="en" b="1" i="0" u="none" baseline="0"/>
              <a:t>Intermodal transport</a:t>
            </a:r>
          </a:p>
          <a:p>
            <a:pPr marL="171450" lvl="0" indent="-171450" algn="just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" sz="1000" b="0" i="0" u="none" baseline="0"/>
              <a:t>increased volume of transport of semi-trailers as part of operator connections to Duisburg and from Lithuania to the Netherlands</a:t>
            </a:r>
          </a:p>
          <a:p>
            <a:pPr marL="171450" lvl="0" indent="-171450" algn="just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" sz="1000" b="0" i="0" u="none" baseline="0"/>
              <a:t>launch of an intermodal connection to Turkey in cooperation with PKP CARGO CONNECT </a:t>
            </a:r>
          </a:p>
          <a:p>
            <a:pPr marL="171450" lvl="0" indent="-171450" algn="just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" sz="1000" b="0" i="0" u="none" baseline="0"/>
              <a:t>lower volume of transported woodchips</a:t>
            </a:r>
          </a:p>
          <a:p>
            <a:pPr marL="171450" lvl="0" indent="-171450" algn="just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" sz="1000" b="0" i="0" u="none" baseline="0"/>
              <a:t>decline in transport services on the New Silk Road due to the reduced capacity of rail routes</a:t>
            </a:r>
            <a:endParaRPr lang="en" altLang="pl-PL" b="0" dirty="0"/>
          </a:p>
        </p:txBody>
      </p:sp>
      <p:pic>
        <p:nvPicPr>
          <p:cNvPr id="43" name="Picture 2"/>
          <p:cNvPicPr>
            <a:picLocks noChangeAspect="1" noChangeArrowheads="1"/>
          </p:cNvPicPr>
          <p:nvPr/>
        </p:nvPicPr>
        <p:blipFill>
          <a:blip r:embed="rId11">
            <a:duotone>
              <a:srgbClr val="005BAB">
                <a:shade val="45000"/>
                <a:satMod val="135000"/>
              </a:srgb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858" y="4512441"/>
            <a:ext cx="975671" cy="8498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0" name="object 16"/>
          <p:cNvSpPr txBox="1"/>
          <p:nvPr/>
        </p:nvSpPr>
        <p:spPr>
          <a:xfrm>
            <a:off x="2590478" y="5614948"/>
            <a:ext cx="7247544" cy="102335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defPPr>
              <a:defRPr lang="en"/>
            </a:defPPr>
            <a:lvl1pPr marL="12700">
              <a:lnSpc>
                <a:spcPct val="150000"/>
              </a:lnSpc>
              <a:spcBef>
                <a:spcPts val="885"/>
              </a:spcBef>
              <a:defRPr sz="1100" b="1">
                <a:solidFill>
                  <a:srgbClr val="3A4D98"/>
                </a:solidFill>
                <a:latin typeface="Myriad pro"/>
                <a:cs typeface="Myriad pro"/>
              </a:defRPr>
            </a:lvl1pPr>
          </a:lstStyle>
          <a:p>
            <a:pPr algn="l" rtl="0"/>
            <a:r>
              <a:rPr lang="en" b="1" i="0" u="none" baseline="0"/>
              <a:t>Metals and ores</a:t>
            </a:r>
          </a:p>
          <a:p>
            <a:pPr marL="184150" lvl="0" indent="-171450" algn="l" rtl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" sz="1000" b="0" i="0" u="none" baseline="0"/>
              <a:t>greater demand for steel products</a:t>
            </a:r>
          </a:p>
          <a:p>
            <a:pPr marL="184150" lvl="0" indent="-171450" algn="l" rtl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" sz="1000" b="0" i="0" u="none" baseline="0"/>
              <a:t>increase in steel imports from within and without the EU </a:t>
            </a:r>
          </a:p>
          <a:p>
            <a:pPr marL="184150" lvl="0" indent="-171450" algn="l" rtl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" sz="1000" b="0" i="0" u="none" baseline="0"/>
              <a:t>decrease in the volume of PKP CARGO INTERNATIONAL’s transport services due to the reduced output of Czech steelworks and the takeover of a portion of the transport market by another rail operator in the Czech Republic</a:t>
            </a:r>
          </a:p>
          <a:p>
            <a:pPr marL="184150" lvl="0" indent="-171450" algn="l" rtl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" sz="1000" b="0" i="0" u="none" baseline="0"/>
              <a:t>decrease in the average haul caused by a shorter haul of transported metals</a:t>
            </a:r>
          </a:p>
        </p:txBody>
      </p:sp>
      <p:sp>
        <p:nvSpPr>
          <p:cNvPr id="54" name="Sześciokąt 53"/>
          <p:cNvSpPr/>
          <p:nvPr/>
        </p:nvSpPr>
        <p:spPr>
          <a:xfrm>
            <a:off x="900355" y="5622626"/>
            <a:ext cx="1358597" cy="1171204"/>
          </a:xfrm>
          <a:prstGeom prst="hexagon">
            <a:avLst/>
          </a:prstGeom>
          <a:noFill/>
          <a:ln>
            <a:solidFill>
              <a:srgbClr val="8E9ED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"/>
          </a:p>
        </p:txBody>
      </p:sp>
      <p:sp>
        <p:nvSpPr>
          <p:cNvPr id="61" name="Sześciokąt 60"/>
          <p:cNvSpPr/>
          <p:nvPr/>
        </p:nvSpPr>
        <p:spPr>
          <a:xfrm>
            <a:off x="2258952" y="5622626"/>
            <a:ext cx="7579070" cy="1171204"/>
          </a:xfrm>
          <a:prstGeom prst="hexagon">
            <a:avLst/>
          </a:prstGeom>
          <a:noFill/>
          <a:ln>
            <a:solidFill>
              <a:srgbClr val="8E9ED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"/>
          </a:p>
        </p:txBody>
      </p:sp>
      <p:pic>
        <p:nvPicPr>
          <p:cNvPr id="46" name="Picture 5"/>
          <p:cNvPicPr>
            <a:picLocks noChangeAspect="1" noChangeArrowheads="1"/>
          </p:cNvPicPr>
          <p:nvPr/>
        </p:nvPicPr>
        <p:blipFill>
          <a:blip r:embed="rId12">
            <a:duotone>
              <a:srgbClr val="005BAB">
                <a:shade val="45000"/>
                <a:satMod val="135000"/>
              </a:srgb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6536" y="5756847"/>
            <a:ext cx="918243" cy="9220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4657270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umeru slajdu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algn="r" rtl="0"/>
            <a:fld id="{022581BA-A277-4FE5-891C-DC92D7F0A26A}" type="slidenum">
              <a:rPr/>
              <a:pPr algn="r" rtl="0"/>
              <a:t>5</a:t>
            </a:fld>
            <a:endParaRPr lang="en" dirty="0"/>
          </a:p>
        </p:txBody>
      </p:sp>
      <p:sp>
        <p:nvSpPr>
          <p:cNvPr id="13" name="Prostokąt 12" hidden="1"/>
          <p:cNvSpPr/>
          <p:nvPr>
            <p:custDataLst>
              <p:tags r:id="rId2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algn="ctr" rtl="0"/>
            <a:endParaRPr lang="en" sz="1400" b="1" dirty="0">
              <a:latin typeface="Calibri" panose="020F0502020204030204" pitchFamily="34" charset="0"/>
              <a:sym typeface="Calibri" panose="020F0502020204030204" pitchFamily="34" charset="0"/>
            </a:endParaRPr>
          </a:p>
        </p:txBody>
      </p:sp>
      <p:sp>
        <p:nvSpPr>
          <p:cNvPr id="8" name="Prostokąt 7" hidden="1"/>
          <p:cNvSpPr/>
          <p:nvPr/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 rtl="0"/>
            <a:endParaRPr lang="en" sz="1200" dirty="0">
              <a:latin typeface="Arial Black" panose="020B0A04020102020204" pitchFamily="34" charset="0"/>
              <a:sym typeface="Arial Black" panose="020B0A04020102020204" pitchFamily="34" charset="0"/>
            </a:endParaRPr>
          </a:p>
        </p:txBody>
      </p:sp>
      <p:graphicFrame>
        <p:nvGraphicFramePr>
          <p:cNvPr id="15" name="Obiekt 14" hidden="1"/>
          <p:cNvGraphicFramePr>
            <a:graphicFrameLocks noChangeAspect="1"/>
          </p:cNvGraphicFramePr>
          <p:nvPr>
            <p:custDataLst>
              <p:tags r:id="rId3"/>
            </p:custDataLst>
            <p:extLst>
              <p:ext uri="{D42A27DB-BD31-4B8C-83A1-F6EECF244321}">
                <p14:modId xmlns:p14="http://schemas.microsoft.com/office/powerpoint/2010/main" val="348834158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1859" name="think-cell Slide" r:id="rId18" imgW="384" imgH="384" progId="TCLayout.ActiveDocument.1">
                  <p:embed/>
                </p:oleObj>
              </mc:Choice>
              <mc:Fallback>
                <p:oleObj name="think-cell Slide" r:id="rId18" imgW="384" imgH="384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9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00" name="Obraz 99" descr="strzalka.png"/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5114" y="798439"/>
            <a:ext cx="540000" cy="727158"/>
          </a:xfrm>
          <a:prstGeom prst="rect">
            <a:avLst/>
          </a:prstGeom>
        </p:spPr>
      </p:pic>
      <p:sp>
        <p:nvSpPr>
          <p:cNvPr id="102" name="object 3"/>
          <p:cNvSpPr txBox="1"/>
          <p:nvPr/>
        </p:nvSpPr>
        <p:spPr>
          <a:xfrm>
            <a:off x="1311965" y="802904"/>
            <a:ext cx="8086477" cy="62837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R="5080" algn="l" rtl="0">
              <a:spcBef>
                <a:spcPts val="100"/>
              </a:spcBef>
            </a:pPr>
            <a:r>
              <a:rPr lang="en" sz="2000" b="0" i="0" u="none" baseline="0" dirty="0">
                <a:solidFill>
                  <a:srgbClr val="3A4D98"/>
                </a:solidFill>
                <a:latin typeface="Myriad Pro"/>
                <a:ea typeface="Myriad Pro"/>
                <a:cs typeface="Myriad Pro"/>
              </a:rPr>
              <a:t>Structure of transport of key cargo categories </a:t>
            </a:r>
            <a:r>
              <a:rPr lang="en" sz="2000" dirty="0">
                <a:solidFill>
                  <a:srgbClr val="3A4D98"/>
                </a:solidFill>
                <a:latin typeface="Myriad Pro"/>
                <a:cs typeface="Myriad Pro"/>
              </a:rPr>
              <a:t/>
            </a:r>
            <a:br>
              <a:rPr lang="en" sz="2000" dirty="0">
                <a:solidFill>
                  <a:srgbClr val="3A4D98"/>
                </a:solidFill>
                <a:latin typeface="Myriad Pro"/>
                <a:cs typeface="Myriad Pro"/>
              </a:rPr>
            </a:br>
            <a:r>
              <a:rPr lang="en" sz="2000" b="0" i="0" u="none" baseline="0" dirty="0">
                <a:solidFill>
                  <a:srgbClr val="3A4D98"/>
                </a:solidFill>
                <a:latin typeface="Myriad Pro"/>
                <a:ea typeface="Myriad Pro"/>
                <a:cs typeface="Myriad Pro"/>
              </a:rPr>
              <a:t>in 2016-2021</a:t>
            </a:r>
          </a:p>
        </p:txBody>
      </p:sp>
      <p:sp>
        <p:nvSpPr>
          <p:cNvPr id="54" name="object 48"/>
          <p:cNvSpPr txBox="1"/>
          <p:nvPr/>
        </p:nvSpPr>
        <p:spPr>
          <a:xfrm>
            <a:off x="1311965" y="1959997"/>
            <a:ext cx="4725780" cy="57451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3970">
              <a:spcBef>
                <a:spcPts val="100"/>
              </a:spcBef>
            </a:pPr>
            <a:r>
              <a:rPr lang="en" sz="1200" b="1" i="0" u="none" spc="5" baseline="0" dirty="0">
                <a:solidFill>
                  <a:srgbClr val="3A4D98"/>
                </a:solidFill>
                <a:latin typeface="Myriad Pro"/>
                <a:ea typeface="Myriad Pro"/>
                <a:cs typeface="Myriad Pro"/>
              </a:rPr>
              <a:t>FREIGHT TURNOVER</a:t>
            </a:r>
            <a:r>
              <a:rPr lang="pl-PL" sz="1200" b="1" i="0" u="none" spc="5" baseline="0" dirty="0">
                <a:solidFill>
                  <a:srgbClr val="3A4D98"/>
                </a:solidFill>
                <a:latin typeface="Myriad Pro"/>
                <a:ea typeface="Myriad Pro"/>
                <a:cs typeface="Myriad Pro"/>
              </a:rPr>
              <a:t> OF THE </a:t>
            </a:r>
            <a:r>
              <a:rPr lang="en" sz="1200" b="1" spc="5" dirty="0">
                <a:solidFill>
                  <a:srgbClr val="3A4D98"/>
                </a:solidFill>
                <a:latin typeface="Myriad Pro"/>
                <a:ea typeface="Myriad Pro"/>
                <a:cs typeface="Myriad Pro"/>
              </a:rPr>
              <a:t>PKP CARGO GROUP</a:t>
            </a:r>
            <a:endParaRPr lang="en" sz="1200" b="1" i="0" u="none" spc="5" baseline="0" dirty="0">
              <a:solidFill>
                <a:srgbClr val="3A4D98"/>
              </a:solidFill>
              <a:latin typeface="Myriad Pro"/>
              <a:ea typeface="Myriad Pro"/>
              <a:cs typeface="Myriad Pro"/>
            </a:endParaRPr>
          </a:p>
          <a:p>
            <a:pPr marL="13970" algn="l" rtl="0">
              <a:spcBef>
                <a:spcPts val="100"/>
              </a:spcBef>
            </a:pPr>
            <a:r>
              <a:rPr lang="en" sz="1200" b="1" i="0" u="none" spc="5" baseline="0" dirty="0">
                <a:solidFill>
                  <a:srgbClr val="3A4D98"/>
                </a:solidFill>
                <a:latin typeface="Myriad Pro"/>
                <a:ea typeface="Myriad Pro"/>
                <a:cs typeface="Myriad Pro"/>
              </a:rPr>
              <a:t>2016 - 2021</a:t>
            </a:r>
          </a:p>
          <a:p>
            <a:pPr marL="12700" algn="l" rtl="0">
              <a:lnSpc>
                <a:spcPts val="1390"/>
              </a:lnSpc>
            </a:pPr>
            <a:r>
              <a:rPr lang="en" sz="1200" b="0" i="0" u="none" spc="-20" baseline="0" dirty="0">
                <a:solidFill>
                  <a:srgbClr val="454545"/>
                </a:solidFill>
                <a:latin typeface="Arial"/>
                <a:ea typeface="Arial"/>
                <a:cs typeface="Arial"/>
              </a:rPr>
              <a:t>billion</a:t>
            </a:r>
            <a:r>
              <a:rPr lang="en" sz="1200" b="0" i="0" u="none" spc="-65" baseline="0" dirty="0">
                <a:solidFill>
                  <a:srgbClr val="454545"/>
                </a:solidFill>
                <a:latin typeface="Arial"/>
                <a:ea typeface="Arial"/>
                <a:cs typeface="Arial"/>
              </a:rPr>
              <a:t> </a:t>
            </a:r>
            <a:r>
              <a:rPr lang="en" sz="1200" b="0" i="0" u="none" spc="-35" baseline="0" dirty="0">
                <a:solidFill>
                  <a:srgbClr val="454545"/>
                </a:solidFill>
                <a:latin typeface="Arial"/>
                <a:ea typeface="Arial"/>
                <a:cs typeface="Arial"/>
              </a:rPr>
              <a:t>tkm</a:t>
            </a:r>
            <a:endParaRPr sz="1200" dirty="0">
              <a:solidFill>
                <a:srgbClr val="454545"/>
              </a:solidFill>
              <a:latin typeface="Arial"/>
              <a:cs typeface="Arial"/>
            </a:endParaRPr>
          </a:p>
        </p:txBody>
      </p:sp>
      <p:sp>
        <p:nvSpPr>
          <p:cNvPr id="40" name="object 7"/>
          <p:cNvSpPr/>
          <p:nvPr/>
        </p:nvSpPr>
        <p:spPr>
          <a:xfrm>
            <a:off x="8342982" y="2631305"/>
            <a:ext cx="114300" cy="620713"/>
          </a:xfrm>
          <a:custGeom>
            <a:avLst/>
            <a:gdLst/>
            <a:ahLst/>
            <a:cxnLst/>
            <a:rect l="l" t="t" r="r" b="b"/>
            <a:pathLst>
              <a:path w="113664" h="620394">
                <a:moveTo>
                  <a:pt x="0" y="620382"/>
                </a:moveTo>
                <a:lnTo>
                  <a:pt x="113042" y="620382"/>
                </a:lnTo>
                <a:lnTo>
                  <a:pt x="113042" y="0"/>
                </a:lnTo>
                <a:lnTo>
                  <a:pt x="0" y="0"/>
                </a:lnTo>
                <a:lnTo>
                  <a:pt x="0" y="620382"/>
                </a:lnTo>
                <a:close/>
              </a:path>
            </a:pathLst>
          </a:custGeom>
          <a:solidFill>
            <a:srgbClr val="004F9F"/>
          </a:solidFill>
          <a:ln w="3175">
            <a:solidFill>
              <a:schemeClr val="tx1"/>
            </a:solidFill>
          </a:ln>
        </p:spPr>
        <p:txBody>
          <a:bodyPr wrap="square" lIns="0" tIns="0" rIns="0" bIns="0" rtlCol="0"/>
          <a:lstStyle/>
          <a:p>
            <a:endParaRPr lang="en" dirty="0">
              <a:solidFill>
                <a:srgbClr val="3A4D98"/>
              </a:solidFill>
            </a:endParaRPr>
          </a:p>
        </p:txBody>
      </p:sp>
      <p:sp>
        <p:nvSpPr>
          <p:cNvPr id="43" name="object 24"/>
          <p:cNvSpPr txBox="1"/>
          <p:nvPr/>
        </p:nvSpPr>
        <p:spPr>
          <a:xfrm>
            <a:off x="8587672" y="2833736"/>
            <a:ext cx="1705037" cy="290464"/>
          </a:xfrm>
          <a:prstGeom prst="rect">
            <a:avLst/>
          </a:prstGeom>
        </p:spPr>
        <p:txBody>
          <a:bodyPr vert="horz" wrap="square" lIns="0" tIns="112395" rIns="0" bIns="0" rtlCol="0">
            <a:spAutoFit/>
          </a:bodyPr>
          <a:lstStyle/>
          <a:p>
            <a:pPr marL="12700" algn="l" rtl="0">
              <a:lnSpc>
                <a:spcPct val="100000"/>
              </a:lnSpc>
              <a:spcBef>
                <a:spcPts val="885"/>
              </a:spcBef>
            </a:pPr>
            <a:r>
              <a:rPr lang="en" sz="1150" b="0" i="0" u="none" baseline="0">
                <a:solidFill>
                  <a:srgbClr val="3A4D98"/>
                </a:solidFill>
                <a:latin typeface="Myriad pro"/>
                <a:ea typeface="Myriad pro"/>
                <a:cs typeface="Myriad pro"/>
              </a:rPr>
              <a:t>Hard coal</a:t>
            </a:r>
          </a:p>
        </p:txBody>
      </p:sp>
      <p:sp>
        <p:nvSpPr>
          <p:cNvPr id="79" name="Prostokąt 78"/>
          <p:cNvSpPr/>
          <p:nvPr>
            <p:custDataLst>
              <p:tags r:id="rId4"/>
            </p:custDataLst>
          </p:nvPr>
        </p:nvSpPr>
        <p:spPr bwMode="gray">
          <a:xfrm>
            <a:off x="3281363" y="2881313"/>
            <a:ext cx="366713" cy="192088"/>
          </a:xfrm>
          <a:prstGeom prst="rect">
            <a:avLst/>
          </a:prstGeom>
          <a:noFill/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25400" tIns="0" rIns="25400" bIns="0" rtlCol="0" anchor="b"/>
          <a:lstStyle/>
          <a:p>
            <a:pPr algn="ctr" rtl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fld id="{B74D47D0-0FCE-458B-BD3F-77AC3BDC8276}" type="datetime'31.4'">
              <a:rPr sz="1400">
                <a:solidFill>
                  <a:schemeClr val="tx1"/>
                </a:solidFill>
              </a:rPr>
              <a:pPr/>
              <a:t>31.4</a:t>
            </a:fld>
            <a:endParaRPr lang="en" sz="1400">
              <a:solidFill>
                <a:schemeClr val="tx1"/>
              </a:solidFill>
              <a:sym typeface="Arial Black" panose="020B0A04020102020204" pitchFamily="34" charset="0"/>
            </a:endParaRPr>
          </a:p>
        </p:txBody>
      </p:sp>
      <p:sp>
        <p:nvSpPr>
          <p:cNvPr id="78" name="Prostokąt 77"/>
          <p:cNvSpPr/>
          <p:nvPr>
            <p:custDataLst>
              <p:tags r:id="rId5"/>
            </p:custDataLst>
          </p:nvPr>
        </p:nvSpPr>
        <p:spPr bwMode="gray">
          <a:xfrm>
            <a:off x="2112963" y="2913063"/>
            <a:ext cx="366713" cy="192088"/>
          </a:xfrm>
          <a:prstGeom prst="rect">
            <a:avLst/>
          </a:prstGeom>
          <a:noFill/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25400" tIns="0" rIns="25400" bIns="0" rtlCol="0" anchor="b"/>
          <a:lstStyle/>
          <a:p>
            <a:pPr algn="ctr" rtl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fld id="{DCDC93A4-5F44-419A-91B6-514736104181}" type="datetime'31.0'">
              <a:rPr sz="1400">
                <a:solidFill>
                  <a:schemeClr val="tx1"/>
                </a:solidFill>
              </a:rPr>
              <a:pPr/>
              <a:t>31.0</a:t>
            </a:fld>
            <a:endParaRPr lang="en" sz="1400" dirty="0">
              <a:solidFill>
                <a:schemeClr val="tx1"/>
              </a:solidFill>
              <a:sym typeface="Arial Black" panose="020B0A04020102020204" pitchFamily="34" charset="0"/>
            </a:endParaRPr>
          </a:p>
        </p:txBody>
      </p:sp>
      <p:graphicFrame>
        <p:nvGraphicFramePr>
          <p:cNvPr id="101" name="Chart 3"/>
          <p:cNvGraphicFramePr/>
          <p:nvPr>
            <p:custDataLst>
              <p:tags r:id="rId6"/>
            </p:custDataLst>
            <p:extLst>
              <p:ext uri="{D42A27DB-BD31-4B8C-83A1-F6EECF244321}">
                <p14:modId xmlns:p14="http://schemas.microsoft.com/office/powerpoint/2010/main" val="2988995061"/>
              </p:ext>
            </p:extLst>
          </p:nvPr>
        </p:nvGraphicFramePr>
        <p:xfrm>
          <a:off x="461963" y="3016250"/>
          <a:ext cx="7175500" cy="28336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1"/>
          </a:graphicData>
        </a:graphic>
      </p:graphicFrame>
      <p:sp>
        <p:nvSpPr>
          <p:cNvPr id="70" name="Prostokąt 69"/>
          <p:cNvSpPr/>
          <p:nvPr>
            <p:custDataLst>
              <p:tags r:id="rId7"/>
            </p:custDataLst>
          </p:nvPr>
        </p:nvSpPr>
        <p:spPr bwMode="gray">
          <a:xfrm>
            <a:off x="944563" y="3125788"/>
            <a:ext cx="366713" cy="192088"/>
          </a:xfrm>
          <a:prstGeom prst="rect">
            <a:avLst/>
          </a:prstGeom>
          <a:noFill/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25400" tIns="0" rIns="25400" bIns="0" rtlCol="0" anchor="b"/>
          <a:lstStyle/>
          <a:p>
            <a:pPr algn="ctr" rtl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fld id="{97583465-5B87-4CD7-887B-3C87B443D89B}" type="datetime'28.5'">
              <a:rPr sz="1400">
                <a:solidFill>
                  <a:schemeClr val="tx1"/>
                </a:solidFill>
              </a:rPr>
              <a:pPr/>
              <a:t>28.5</a:t>
            </a:fld>
            <a:endParaRPr lang="en" sz="1400" dirty="0">
              <a:solidFill>
                <a:schemeClr val="tx1"/>
              </a:solidFill>
              <a:sym typeface="Arial Black" panose="020B0A04020102020204" pitchFamily="34" charset="0"/>
            </a:endParaRPr>
          </a:p>
        </p:txBody>
      </p:sp>
      <p:sp>
        <p:nvSpPr>
          <p:cNvPr id="80" name="Prostokąt 79"/>
          <p:cNvSpPr/>
          <p:nvPr>
            <p:custDataLst>
              <p:tags r:id="rId8"/>
            </p:custDataLst>
          </p:nvPr>
        </p:nvSpPr>
        <p:spPr bwMode="gray">
          <a:xfrm>
            <a:off x="4449763" y="3265488"/>
            <a:ext cx="366713" cy="192088"/>
          </a:xfrm>
          <a:prstGeom prst="rect">
            <a:avLst/>
          </a:prstGeom>
          <a:noFill/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25400" tIns="0" rIns="25400" bIns="0" rtlCol="0" anchor="b"/>
          <a:lstStyle/>
          <a:p>
            <a:pPr algn="ctr" rtl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fld id="{0F6DCE1D-8A07-4FD0-96E2-7AED985DF2F7}" type="datetime'26.9'">
              <a:rPr sz="1400">
                <a:solidFill>
                  <a:schemeClr val="tx1"/>
                </a:solidFill>
              </a:rPr>
              <a:pPr/>
              <a:t>26.9</a:t>
            </a:fld>
            <a:endParaRPr lang="en" sz="1400" dirty="0">
              <a:solidFill>
                <a:schemeClr val="tx1"/>
              </a:solidFill>
              <a:sym typeface="Arial Black" panose="020B0A04020102020204" pitchFamily="34" charset="0"/>
            </a:endParaRPr>
          </a:p>
        </p:txBody>
      </p:sp>
      <p:sp>
        <p:nvSpPr>
          <p:cNvPr id="12" name="Prostokąt 11"/>
          <p:cNvSpPr/>
          <p:nvPr>
            <p:custDataLst>
              <p:tags r:id="rId9"/>
            </p:custDataLst>
          </p:nvPr>
        </p:nvSpPr>
        <p:spPr bwMode="gray">
          <a:xfrm>
            <a:off x="6786563" y="3373438"/>
            <a:ext cx="366713" cy="192088"/>
          </a:xfrm>
          <a:prstGeom prst="rect">
            <a:avLst/>
          </a:prstGeom>
          <a:noFill/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25400" tIns="0" rIns="25400" bIns="0" rtlCol="0" anchor="b"/>
          <a:lstStyle/>
          <a:p>
            <a:pPr algn="ctr" rtl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fld id="{F585F642-7E1E-4B8A-910B-7F5AC446D0A9}" type="datetime'25.6'">
              <a:rPr sz="1400">
                <a:solidFill>
                  <a:schemeClr val="tx1"/>
                </a:solidFill>
              </a:rPr>
              <a:pPr/>
              <a:t>25.6</a:t>
            </a:fld>
            <a:endParaRPr lang="en" sz="1400">
              <a:solidFill>
                <a:schemeClr val="tx1"/>
              </a:solidFill>
              <a:sym typeface="+mn-lt"/>
            </a:endParaRPr>
          </a:p>
        </p:txBody>
      </p:sp>
      <p:sp>
        <p:nvSpPr>
          <p:cNvPr id="41" name="object 8"/>
          <p:cNvSpPr/>
          <p:nvPr/>
        </p:nvSpPr>
        <p:spPr>
          <a:xfrm>
            <a:off x="8342982" y="3377430"/>
            <a:ext cx="114300" cy="620713"/>
          </a:xfrm>
          <a:custGeom>
            <a:avLst/>
            <a:gdLst/>
            <a:ahLst/>
            <a:cxnLst/>
            <a:rect l="l" t="t" r="r" b="b"/>
            <a:pathLst>
              <a:path w="113664" h="620395">
                <a:moveTo>
                  <a:pt x="0" y="620382"/>
                </a:moveTo>
                <a:lnTo>
                  <a:pt x="113042" y="620382"/>
                </a:lnTo>
                <a:lnTo>
                  <a:pt x="113042" y="0"/>
                </a:lnTo>
                <a:lnTo>
                  <a:pt x="0" y="0"/>
                </a:lnTo>
                <a:lnTo>
                  <a:pt x="0" y="620382"/>
                </a:lnTo>
                <a:close/>
              </a:path>
            </a:pathLst>
          </a:custGeom>
          <a:solidFill>
            <a:srgbClr val="4E72B7"/>
          </a:solidFill>
          <a:ln w="3175">
            <a:solidFill>
              <a:schemeClr val="tx1"/>
            </a:solidFill>
          </a:ln>
        </p:spPr>
        <p:txBody>
          <a:bodyPr wrap="square" lIns="0" tIns="0" rIns="0" bIns="0" rtlCol="0"/>
          <a:lstStyle/>
          <a:p>
            <a:endParaRPr lang="en" dirty="0">
              <a:solidFill>
                <a:srgbClr val="3A4D98"/>
              </a:solidFill>
            </a:endParaRPr>
          </a:p>
        </p:txBody>
      </p:sp>
      <p:sp>
        <p:nvSpPr>
          <p:cNvPr id="44" name="object 27"/>
          <p:cNvSpPr txBox="1"/>
          <p:nvPr/>
        </p:nvSpPr>
        <p:spPr>
          <a:xfrm>
            <a:off x="8539757" y="3419342"/>
            <a:ext cx="1683121" cy="467436"/>
          </a:xfrm>
          <a:prstGeom prst="rect">
            <a:avLst/>
          </a:prstGeom>
        </p:spPr>
        <p:txBody>
          <a:bodyPr vert="horz" wrap="square" lIns="0" tIns="112395" rIns="0" bIns="0" rtlCol="0">
            <a:spAutoFit/>
          </a:bodyPr>
          <a:lstStyle/>
          <a:p>
            <a:pPr marL="12700" algn="l" rtl="0">
              <a:lnSpc>
                <a:spcPct val="100000"/>
              </a:lnSpc>
              <a:spcBef>
                <a:spcPts val="885"/>
              </a:spcBef>
            </a:pPr>
            <a:r>
              <a:rPr lang="en" sz="1150" b="0" i="0" u="none" baseline="0">
                <a:solidFill>
                  <a:srgbClr val="3A4D98"/>
                </a:solidFill>
                <a:latin typeface="Myriad pro"/>
                <a:ea typeface="Myriad pro"/>
                <a:cs typeface="Myriad pro"/>
              </a:rPr>
              <a:t>Aggregates</a:t>
            </a:r>
            <a:r>
              <a:rPr lang="en" sz="1150">
                <a:solidFill>
                  <a:srgbClr val="3A4D98"/>
                </a:solidFill>
                <a:latin typeface="Myriad pro"/>
                <a:cs typeface="Myriad pro"/>
              </a:rPr>
              <a:t/>
            </a:r>
            <a:br>
              <a:rPr lang="en" sz="1150">
                <a:solidFill>
                  <a:srgbClr val="3A4D98"/>
                </a:solidFill>
                <a:latin typeface="Myriad pro"/>
                <a:cs typeface="Myriad pro"/>
              </a:rPr>
            </a:br>
            <a:r>
              <a:rPr lang="en" sz="1150" b="0" i="0" u="none" baseline="0">
                <a:solidFill>
                  <a:srgbClr val="3A4D98"/>
                </a:solidFill>
                <a:latin typeface="Myriad pro"/>
                <a:ea typeface="Myriad pro"/>
                <a:cs typeface="Myriad pro"/>
              </a:rPr>
              <a:t>and construction materials</a:t>
            </a:r>
          </a:p>
        </p:txBody>
      </p:sp>
      <p:sp>
        <p:nvSpPr>
          <p:cNvPr id="81" name="Prostokąt 80"/>
          <p:cNvSpPr/>
          <p:nvPr>
            <p:custDataLst>
              <p:tags r:id="rId10"/>
            </p:custDataLst>
          </p:nvPr>
        </p:nvSpPr>
        <p:spPr bwMode="gray">
          <a:xfrm>
            <a:off x="5618163" y="3540125"/>
            <a:ext cx="366713" cy="192088"/>
          </a:xfrm>
          <a:prstGeom prst="rect">
            <a:avLst/>
          </a:prstGeom>
          <a:noFill/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25400" tIns="0" rIns="25400" bIns="0" rtlCol="0" anchor="b"/>
          <a:lstStyle/>
          <a:p>
            <a:pPr algn="ctr" rtl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fld id="{19A87927-7774-4694-9303-BF4E2E507567}" type="datetime'23.6'">
              <a:rPr sz="1400">
                <a:solidFill>
                  <a:schemeClr val="tx1"/>
                </a:solidFill>
              </a:rPr>
              <a:pPr/>
              <a:t>23.6</a:t>
            </a:fld>
            <a:endParaRPr lang="en" sz="1400" dirty="0">
              <a:solidFill>
                <a:schemeClr val="tx1"/>
              </a:solidFill>
              <a:sym typeface="+mn-lt"/>
            </a:endParaRPr>
          </a:p>
        </p:txBody>
      </p:sp>
      <p:sp>
        <p:nvSpPr>
          <p:cNvPr id="46" name="object 10"/>
          <p:cNvSpPr/>
          <p:nvPr/>
        </p:nvSpPr>
        <p:spPr>
          <a:xfrm>
            <a:off x="8344594" y="4128344"/>
            <a:ext cx="114300" cy="620713"/>
          </a:xfrm>
          <a:custGeom>
            <a:avLst/>
            <a:gdLst/>
            <a:ahLst/>
            <a:cxnLst/>
            <a:rect l="l" t="t" r="r" b="b"/>
            <a:pathLst>
              <a:path w="113664" h="620395">
                <a:moveTo>
                  <a:pt x="0" y="620382"/>
                </a:moveTo>
                <a:lnTo>
                  <a:pt x="113042" y="620382"/>
                </a:lnTo>
                <a:lnTo>
                  <a:pt x="113042" y="0"/>
                </a:lnTo>
                <a:lnTo>
                  <a:pt x="0" y="0"/>
                </a:lnTo>
                <a:lnTo>
                  <a:pt x="0" y="620382"/>
                </a:lnTo>
                <a:close/>
              </a:path>
            </a:pathLst>
          </a:custGeom>
          <a:solidFill>
            <a:srgbClr val="555454"/>
          </a:solidFill>
          <a:ln w="3175">
            <a:solidFill>
              <a:schemeClr val="tx1"/>
            </a:solidFill>
          </a:ln>
        </p:spPr>
        <p:txBody>
          <a:bodyPr wrap="square" lIns="0" tIns="0" rIns="0" bIns="0" rtlCol="0"/>
          <a:lstStyle/>
          <a:p>
            <a:endParaRPr lang="en" dirty="0">
              <a:solidFill>
                <a:srgbClr val="3A4D98"/>
              </a:solidFill>
            </a:endParaRPr>
          </a:p>
        </p:txBody>
      </p:sp>
      <p:sp>
        <p:nvSpPr>
          <p:cNvPr id="50" name="object 33"/>
          <p:cNvSpPr txBox="1"/>
          <p:nvPr/>
        </p:nvSpPr>
        <p:spPr>
          <a:xfrm>
            <a:off x="8541369" y="4278103"/>
            <a:ext cx="1604105" cy="290464"/>
          </a:xfrm>
          <a:prstGeom prst="rect">
            <a:avLst/>
          </a:prstGeom>
        </p:spPr>
        <p:txBody>
          <a:bodyPr vert="horz" wrap="square" lIns="0" tIns="112395" rIns="0" bIns="0" rtlCol="0">
            <a:spAutoFit/>
          </a:bodyPr>
          <a:lstStyle/>
          <a:p>
            <a:pPr marL="12700" algn="l" rtl="0">
              <a:lnSpc>
                <a:spcPct val="100000"/>
              </a:lnSpc>
              <a:spcBef>
                <a:spcPts val="885"/>
              </a:spcBef>
            </a:pPr>
            <a:r>
              <a:rPr lang="en" sz="1150" b="0" i="0" u="none" baseline="0">
                <a:solidFill>
                  <a:srgbClr val="3A4D98"/>
                </a:solidFill>
                <a:latin typeface="Myriad pro"/>
                <a:ea typeface="Myriad pro"/>
                <a:cs typeface="Myriad pro"/>
              </a:rPr>
              <a:t>Intermodal transport</a:t>
            </a:r>
          </a:p>
        </p:txBody>
      </p:sp>
      <p:sp>
        <p:nvSpPr>
          <p:cNvPr id="51" name="object 9"/>
          <p:cNvSpPr/>
          <p:nvPr/>
        </p:nvSpPr>
        <p:spPr>
          <a:xfrm>
            <a:off x="8344594" y="4858064"/>
            <a:ext cx="114300" cy="620713"/>
          </a:xfrm>
          <a:custGeom>
            <a:avLst/>
            <a:gdLst/>
            <a:ahLst/>
            <a:cxnLst/>
            <a:rect l="l" t="t" r="r" b="b"/>
            <a:pathLst>
              <a:path w="113664" h="620395">
                <a:moveTo>
                  <a:pt x="0" y="620382"/>
                </a:moveTo>
                <a:lnTo>
                  <a:pt x="113042" y="620382"/>
                </a:lnTo>
                <a:lnTo>
                  <a:pt x="113042" y="0"/>
                </a:lnTo>
                <a:lnTo>
                  <a:pt x="0" y="0"/>
                </a:lnTo>
                <a:lnTo>
                  <a:pt x="0" y="620382"/>
                </a:lnTo>
                <a:close/>
              </a:path>
            </a:pathLst>
          </a:custGeom>
          <a:solidFill>
            <a:srgbClr val="8E9ED1"/>
          </a:solidFill>
          <a:ln w="3175">
            <a:solidFill>
              <a:schemeClr val="tx1"/>
            </a:solidFill>
          </a:ln>
        </p:spPr>
        <p:txBody>
          <a:bodyPr wrap="square" lIns="0" tIns="0" rIns="0" bIns="0" rtlCol="0"/>
          <a:lstStyle/>
          <a:p>
            <a:endParaRPr lang="en" dirty="0">
              <a:solidFill>
                <a:srgbClr val="3A4D98"/>
              </a:solidFill>
            </a:endParaRPr>
          </a:p>
        </p:txBody>
      </p:sp>
      <p:sp>
        <p:nvSpPr>
          <p:cNvPr id="52" name="object 30"/>
          <p:cNvSpPr txBox="1"/>
          <p:nvPr/>
        </p:nvSpPr>
        <p:spPr>
          <a:xfrm>
            <a:off x="8541369" y="4988362"/>
            <a:ext cx="1797644" cy="290464"/>
          </a:xfrm>
          <a:prstGeom prst="rect">
            <a:avLst/>
          </a:prstGeom>
        </p:spPr>
        <p:txBody>
          <a:bodyPr vert="horz" wrap="square" lIns="0" tIns="112395" rIns="0" bIns="0" rtlCol="0">
            <a:spAutoFit/>
          </a:bodyPr>
          <a:lstStyle/>
          <a:p>
            <a:pPr marL="12700" algn="l" rtl="0">
              <a:lnSpc>
                <a:spcPct val="100000"/>
              </a:lnSpc>
              <a:spcBef>
                <a:spcPts val="885"/>
              </a:spcBef>
            </a:pPr>
            <a:r>
              <a:rPr lang="en" sz="1150" b="0" i="0" u="none" baseline="0">
                <a:solidFill>
                  <a:srgbClr val="3A4D98"/>
                </a:solidFill>
                <a:latin typeface="Myriad pro"/>
                <a:ea typeface="Myriad pro"/>
                <a:cs typeface="Myriad pro"/>
              </a:rPr>
              <a:t>Metals and ores</a:t>
            </a:r>
          </a:p>
        </p:txBody>
      </p:sp>
      <p:sp>
        <p:nvSpPr>
          <p:cNvPr id="42" name="object 11"/>
          <p:cNvSpPr/>
          <p:nvPr/>
        </p:nvSpPr>
        <p:spPr>
          <a:xfrm>
            <a:off x="8342982" y="5631680"/>
            <a:ext cx="114300" cy="620713"/>
          </a:xfrm>
          <a:custGeom>
            <a:avLst/>
            <a:gdLst/>
            <a:ahLst/>
            <a:cxnLst/>
            <a:rect l="l" t="t" r="r" b="b"/>
            <a:pathLst>
              <a:path w="113664" h="620395">
                <a:moveTo>
                  <a:pt x="0" y="620382"/>
                </a:moveTo>
                <a:lnTo>
                  <a:pt x="113042" y="620382"/>
                </a:lnTo>
                <a:lnTo>
                  <a:pt x="113042" y="0"/>
                </a:lnTo>
                <a:lnTo>
                  <a:pt x="0" y="0"/>
                </a:lnTo>
                <a:lnTo>
                  <a:pt x="0" y="620382"/>
                </a:lnTo>
                <a:close/>
              </a:path>
            </a:pathLst>
          </a:custGeom>
          <a:solidFill>
            <a:srgbClr val="B1B1B1"/>
          </a:solidFill>
          <a:ln w="3175">
            <a:solidFill>
              <a:schemeClr val="tx1"/>
            </a:solidFill>
          </a:ln>
        </p:spPr>
        <p:txBody>
          <a:bodyPr wrap="square" lIns="0" tIns="0" rIns="0" bIns="0" rtlCol="0"/>
          <a:lstStyle/>
          <a:p>
            <a:endParaRPr lang="en" dirty="0">
              <a:solidFill>
                <a:srgbClr val="3A4D98"/>
              </a:solidFill>
            </a:endParaRPr>
          </a:p>
        </p:txBody>
      </p:sp>
      <p:sp>
        <p:nvSpPr>
          <p:cNvPr id="45" name="object 36"/>
          <p:cNvSpPr txBox="1"/>
          <p:nvPr/>
        </p:nvSpPr>
        <p:spPr>
          <a:xfrm>
            <a:off x="8539757" y="5767514"/>
            <a:ext cx="1765468" cy="290464"/>
          </a:xfrm>
          <a:prstGeom prst="rect">
            <a:avLst/>
          </a:prstGeom>
        </p:spPr>
        <p:txBody>
          <a:bodyPr vert="horz" wrap="square" lIns="0" tIns="112395" rIns="0" bIns="0" rtlCol="0">
            <a:spAutoFit/>
          </a:bodyPr>
          <a:lstStyle/>
          <a:p>
            <a:pPr marL="12700" algn="l" rtl="0">
              <a:lnSpc>
                <a:spcPct val="100000"/>
              </a:lnSpc>
              <a:spcBef>
                <a:spcPts val="885"/>
              </a:spcBef>
            </a:pPr>
            <a:r>
              <a:rPr lang="en" sz="1150" b="0" i="0" u="none" baseline="0">
                <a:solidFill>
                  <a:srgbClr val="3A4D98"/>
                </a:solidFill>
                <a:latin typeface="Myriad pro"/>
                <a:ea typeface="Myriad pro"/>
                <a:cs typeface="Myriad pro"/>
              </a:rPr>
              <a:t>Other cargo</a:t>
            </a:r>
          </a:p>
        </p:txBody>
      </p:sp>
      <p:sp>
        <p:nvSpPr>
          <p:cNvPr id="72" name="Prostokąt 71"/>
          <p:cNvSpPr/>
          <p:nvPr>
            <p:custDataLst>
              <p:tags r:id="rId11"/>
            </p:custDataLst>
          </p:nvPr>
        </p:nvSpPr>
        <p:spPr bwMode="auto">
          <a:xfrm>
            <a:off x="939800" y="5826125"/>
            <a:ext cx="374650" cy="212725"/>
          </a:xfrm>
          <a:prstGeom prst="rect">
            <a:avLst/>
          </a:prstGeom>
          <a:noFill/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rtlCol="0" anchor="t"/>
          <a:lstStyle/>
          <a:p>
            <a:pPr algn="ctr" rtl="0">
              <a:spcBef>
                <a:spcPct val="0"/>
              </a:spcBef>
              <a:spcAft>
                <a:spcPct val="0"/>
              </a:spcAft>
            </a:pPr>
            <a:fld id="{8CB08A7D-ACFF-4D60-99C3-1FBA5638BD17}" type="datetime'2016'">
              <a:rPr sz="1400">
                <a:solidFill>
                  <a:srgbClr val="555454"/>
                </a:solidFill>
              </a:rPr>
              <a:pPr/>
              <a:t>2016</a:t>
            </a:fld>
            <a:endParaRPr lang="en" sz="1400" dirty="0">
              <a:solidFill>
                <a:srgbClr val="555454"/>
              </a:solidFill>
              <a:sym typeface="Arial" panose="020B0604020202020204" pitchFamily="34" charset="0"/>
            </a:endParaRPr>
          </a:p>
        </p:txBody>
      </p:sp>
      <p:sp>
        <p:nvSpPr>
          <p:cNvPr id="74" name="Prostokąt 73"/>
          <p:cNvSpPr/>
          <p:nvPr>
            <p:custDataLst>
              <p:tags r:id="rId12"/>
            </p:custDataLst>
          </p:nvPr>
        </p:nvSpPr>
        <p:spPr bwMode="auto">
          <a:xfrm>
            <a:off x="2108200" y="5826125"/>
            <a:ext cx="374650" cy="212725"/>
          </a:xfrm>
          <a:prstGeom prst="rect">
            <a:avLst/>
          </a:prstGeom>
          <a:noFill/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rtlCol="0" anchor="t"/>
          <a:lstStyle/>
          <a:p>
            <a:pPr algn="ctr" rtl="0">
              <a:spcBef>
                <a:spcPct val="0"/>
              </a:spcBef>
              <a:spcAft>
                <a:spcPct val="0"/>
              </a:spcAft>
            </a:pPr>
            <a:fld id="{212576AE-AB0C-484C-8F6B-46EB1D0C9EDF}" type="datetime'2017'">
              <a:rPr sz="1400">
                <a:solidFill>
                  <a:srgbClr val="555454"/>
                </a:solidFill>
              </a:rPr>
              <a:pPr/>
              <a:t>2017</a:t>
            </a:fld>
            <a:endParaRPr lang="en" sz="1400" dirty="0">
              <a:solidFill>
                <a:srgbClr val="555454"/>
              </a:solidFill>
              <a:sym typeface="Arial" panose="020B0604020202020204" pitchFamily="34" charset="0"/>
            </a:endParaRPr>
          </a:p>
        </p:txBody>
      </p:sp>
      <p:sp>
        <p:nvSpPr>
          <p:cNvPr id="76" name="Prostokąt 75"/>
          <p:cNvSpPr/>
          <p:nvPr>
            <p:custDataLst>
              <p:tags r:id="rId13"/>
            </p:custDataLst>
          </p:nvPr>
        </p:nvSpPr>
        <p:spPr bwMode="auto">
          <a:xfrm>
            <a:off x="3276600" y="5826125"/>
            <a:ext cx="374650" cy="212725"/>
          </a:xfrm>
          <a:prstGeom prst="rect">
            <a:avLst/>
          </a:prstGeom>
          <a:noFill/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rtlCol="0" anchor="t"/>
          <a:lstStyle/>
          <a:p>
            <a:pPr algn="ctr" rtl="0">
              <a:spcBef>
                <a:spcPct val="0"/>
              </a:spcBef>
              <a:spcAft>
                <a:spcPct val="0"/>
              </a:spcAft>
            </a:pPr>
            <a:fld id="{F5A03BF1-4480-4202-9C5F-8AFE41B12E92}" type="datetime'2018'">
              <a:rPr sz="1400">
                <a:solidFill>
                  <a:srgbClr val="555454"/>
                </a:solidFill>
              </a:rPr>
              <a:pPr/>
              <a:t>2018</a:t>
            </a:fld>
            <a:endParaRPr lang="en" sz="1400" dirty="0">
              <a:solidFill>
                <a:srgbClr val="555454"/>
              </a:solidFill>
              <a:sym typeface="Arial" panose="020B0604020202020204" pitchFamily="34" charset="0"/>
            </a:endParaRPr>
          </a:p>
        </p:txBody>
      </p:sp>
      <p:sp>
        <p:nvSpPr>
          <p:cNvPr id="71" name="Prostokąt 70"/>
          <p:cNvSpPr/>
          <p:nvPr>
            <p:custDataLst>
              <p:tags r:id="rId14"/>
            </p:custDataLst>
          </p:nvPr>
        </p:nvSpPr>
        <p:spPr bwMode="auto">
          <a:xfrm>
            <a:off x="4445000" y="5826125"/>
            <a:ext cx="374650" cy="212725"/>
          </a:xfrm>
          <a:prstGeom prst="rect">
            <a:avLst/>
          </a:prstGeom>
          <a:noFill/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rtlCol="0" anchor="t"/>
          <a:lstStyle/>
          <a:p>
            <a:pPr algn="ctr" rtl="0">
              <a:spcBef>
                <a:spcPct val="0"/>
              </a:spcBef>
              <a:spcAft>
                <a:spcPct val="0"/>
              </a:spcAft>
            </a:pPr>
            <a:fld id="{B3F2FBE0-D165-44A1-B60A-A5A3AEBF92C2}" type="datetime'2019'">
              <a:rPr sz="1400">
                <a:solidFill>
                  <a:srgbClr val="555454"/>
                </a:solidFill>
              </a:rPr>
              <a:pPr/>
              <a:t>2019</a:t>
            </a:fld>
            <a:endParaRPr lang="en" sz="1400" dirty="0">
              <a:solidFill>
                <a:srgbClr val="555454"/>
              </a:solidFill>
              <a:sym typeface="Arial" panose="020B0604020202020204" pitchFamily="34" charset="0"/>
            </a:endParaRPr>
          </a:p>
        </p:txBody>
      </p:sp>
      <p:sp>
        <p:nvSpPr>
          <p:cNvPr id="77" name="Prostokąt 76"/>
          <p:cNvSpPr/>
          <p:nvPr>
            <p:custDataLst>
              <p:tags r:id="rId15"/>
            </p:custDataLst>
          </p:nvPr>
        </p:nvSpPr>
        <p:spPr bwMode="auto">
          <a:xfrm>
            <a:off x="5613400" y="5826125"/>
            <a:ext cx="374650" cy="212725"/>
          </a:xfrm>
          <a:prstGeom prst="rect">
            <a:avLst/>
          </a:prstGeom>
          <a:noFill/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rtlCol="0" anchor="t"/>
          <a:lstStyle/>
          <a:p>
            <a:pPr algn="ctr" rtl="0">
              <a:spcBef>
                <a:spcPct val="0"/>
              </a:spcBef>
              <a:spcAft>
                <a:spcPct val="0"/>
              </a:spcAft>
            </a:pPr>
            <a:fld id="{1C004EB1-990B-4C4A-8101-87E8C363E8BD}" type="datetime'2020'">
              <a:rPr sz="1400">
                <a:solidFill>
                  <a:srgbClr val="555454"/>
                </a:solidFill>
              </a:rPr>
              <a:pPr/>
              <a:t>2020</a:t>
            </a:fld>
            <a:endParaRPr lang="en" sz="1400" dirty="0">
              <a:solidFill>
                <a:srgbClr val="555454"/>
              </a:solidFill>
              <a:sym typeface="Arial" panose="020B0604020202020204" pitchFamily="34" charset="0"/>
            </a:endParaRPr>
          </a:p>
        </p:txBody>
      </p:sp>
      <p:sp>
        <p:nvSpPr>
          <p:cNvPr id="84" name="Prostokąt 83"/>
          <p:cNvSpPr/>
          <p:nvPr>
            <p:custDataLst>
              <p:tags r:id="rId16"/>
            </p:custDataLst>
          </p:nvPr>
        </p:nvSpPr>
        <p:spPr bwMode="auto">
          <a:xfrm>
            <a:off x="6781800" y="5826125"/>
            <a:ext cx="374650" cy="212725"/>
          </a:xfrm>
          <a:prstGeom prst="rect">
            <a:avLst/>
          </a:prstGeom>
          <a:noFill/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rtlCol="0" anchor="t"/>
          <a:lstStyle/>
          <a:p>
            <a:pPr algn="ctr" rtl="0">
              <a:spcBef>
                <a:spcPct val="0"/>
              </a:spcBef>
              <a:spcAft>
                <a:spcPct val="0"/>
              </a:spcAft>
            </a:pPr>
            <a:fld id="{579B4E25-B351-4F23-88BD-7853E910FF81}" type="datetime'2021'">
              <a:rPr sz="1400">
                <a:solidFill>
                  <a:srgbClr val="555454"/>
                </a:solidFill>
              </a:rPr>
              <a:pPr/>
              <a:t>2021</a:t>
            </a:fld>
            <a:endParaRPr lang="en" sz="1400" dirty="0">
              <a:solidFill>
                <a:srgbClr val="555454"/>
              </a:solidFill>
              <a:sym typeface="Arial" panose="020B0604020202020204" pitchFamily="34" charset="0"/>
            </a:endParaRPr>
          </a:p>
        </p:txBody>
      </p:sp>
      <p:sp>
        <p:nvSpPr>
          <p:cNvPr id="34" name="pole tekstowe 33"/>
          <p:cNvSpPr txBox="1"/>
          <p:nvPr/>
        </p:nvSpPr>
        <p:spPr>
          <a:xfrm>
            <a:off x="675114" y="7182693"/>
            <a:ext cx="946750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rtl="0"/>
            <a:r>
              <a:rPr lang="en" sz="900" b="0" i="1" u="none" baseline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To facilitate the reading of this presentation, some figures have been rounded off, which may cause negligible deviations in the presented data.</a:t>
            </a:r>
          </a:p>
        </p:txBody>
      </p:sp>
    </p:spTree>
    <p:extLst>
      <p:ext uri="{BB962C8B-B14F-4D97-AF65-F5344CB8AC3E}">
        <p14:creationId xmlns:p14="http://schemas.microsoft.com/office/powerpoint/2010/main" val="32365354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umeru slajdu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algn="r" rtl="0"/>
            <a:fld id="{022581BA-A277-4FE5-891C-DC92D7F0A26A}" type="slidenum">
              <a:rPr/>
              <a:pPr algn="r" rtl="0"/>
              <a:t>6</a:t>
            </a:fld>
            <a:endParaRPr lang="en" dirty="0"/>
          </a:p>
        </p:txBody>
      </p:sp>
      <p:sp>
        <p:nvSpPr>
          <p:cNvPr id="13" name="Prostokąt 12" hidden="1"/>
          <p:cNvSpPr/>
          <p:nvPr>
            <p:custDataLst>
              <p:tags r:id="rId2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algn="ctr" rtl="0"/>
            <a:endParaRPr lang="en" sz="1400" b="1" dirty="0">
              <a:latin typeface="Calibri" panose="020F0502020204030204" pitchFamily="34" charset="0"/>
              <a:sym typeface="Calibri" panose="020F0502020204030204" pitchFamily="34" charset="0"/>
            </a:endParaRPr>
          </a:p>
        </p:txBody>
      </p:sp>
      <p:graphicFrame>
        <p:nvGraphicFramePr>
          <p:cNvPr id="15" name="Obiekt 14" hidden="1"/>
          <p:cNvGraphicFramePr>
            <a:graphicFrameLocks noChangeAspect="1"/>
          </p:cNvGraphicFramePr>
          <p:nvPr>
            <p:custDataLst>
              <p:tags r:id="rId3"/>
            </p:custDataLst>
            <p:extLst>
              <p:ext uri="{D42A27DB-BD31-4B8C-83A1-F6EECF244321}">
                <p14:modId xmlns:p14="http://schemas.microsoft.com/office/powerpoint/2010/main" val="2067288649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2882" name="think-cell Slide" r:id="rId21" imgW="384" imgH="384" progId="TCLayout.ActiveDocument.1">
                  <p:embed/>
                </p:oleObj>
              </mc:Choice>
              <mc:Fallback>
                <p:oleObj name="think-cell Slide" r:id="rId21" imgW="384" imgH="384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2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00" name="Obraz 99" descr="strzalka.png"/>
          <p:cNvPicPr>
            <a:picLocks noChangeAspect="1"/>
          </p:cNvPicPr>
          <p:nvPr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5114" y="798439"/>
            <a:ext cx="540000" cy="727158"/>
          </a:xfrm>
          <a:prstGeom prst="rect">
            <a:avLst/>
          </a:prstGeom>
        </p:spPr>
      </p:pic>
      <p:sp>
        <p:nvSpPr>
          <p:cNvPr id="38" name="object 3"/>
          <p:cNvSpPr txBox="1"/>
          <p:nvPr/>
        </p:nvSpPr>
        <p:spPr>
          <a:xfrm>
            <a:off x="1311965" y="802904"/>
            <a:ext cx="8086477" cy="62837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R="5080" algn="l" rtl="0">
              <a:spcBef>
                <a:spcPts val="100"/>
              </a:spcBef>
            </a:pPr>
            <a:r>
              <a:rPr lang="en" sz="2000" b="0" i="0" u="none" baseline="0">
                <a:solidFill>
                  <a:srgbClr val="3A4D98"/>
                </a:solidFill>
                <a:latin typeface="Myriad Pro"/>
                <a:ea typeface="Myriad Pro"/>
                <a:cs typeface="Myriad Pro"/>
              </a:rPr>
              <a:t>Structure of transport of key cargo categories </a:t>
            </a:r>
            <a:r>
              <a:rPr lang="en" sz="2000">
                <a:solidFill>
                  <a:srgbClr val="3A4D98"/>
                </a:solidFill>
                <a:latin typeface="Myriad Pro"/>
                <a:cs typeface="Myriad Pro"/>
              </a:rPr>
              <a:t/>
            </a:r>
            <a:br>
              <a:rPr lang="en" sz="2000">
                <a:solidFill>
                  <a:srgbClr val="3A4D98"/>
                </a:solidFill>
                <a:latin typeface="Myriad Pro"/>
                <a:cs typeface="Myriad Pro"/>
              </a:rPr>
            </a:br>
            <a:r>
              <a:rPr lang="en" sz="2000" b="0" i="0" u="none" baseline="0">
                <a:solidFill>
                  <a:srgbClr val="3A4D98"/>
                </a:solidFill>
                <a:latin typeface="Myriad Pro"/>
                <a:ea typeface="Myriad Pro"/>
                <a:cs typeface="Myriad Pro"/>
              </a:rPr>
              <a:t>in 2016-2021</a:t>
            </a:r>
          </a:p>
        </p:txBody>
      </p:sp>
      <p:sp>
        <p:nvSpPr>
          <p:cNvPr id="84" name="object 48"/>
          <p:cNvSpPr txBox="1"/>
          <p:nvPr/>
        </p:nvSpPr>
        <p:spPr>
          <a:xfrm>
            <a:off x="1311965" y="1959997"/>
            <a:ext cx="4725780" cy="57451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3970" algn="l" rtl="0">
              <a:lnSpc>
                <a:spcPct val="100000"/>
              </a:lnSpc>
              <a:spcBef>
                <a:spcPts val="100"/>
              </a:spcBef>
            </a:pPr>
            <a:r>
              <a:rPr lang="en" sz="1200" b="1" i="0" u="none" spc="5" baseline="0">
                <a:solidFill>
                  <a:srgbClr val="3A4D98"/>
                </a:solidFill>
                <a:latin typeface="Myriad Pro"/>
                <a:ea typeface="Myriad Pro"/>
                <a:cs typeface="Myriad Pro"/>
              </a:rPr>
              <a:t>PKP CARGO GROUP’S FREIGHT VOLUME</a:t>
            </a:r>
          </a:p>
          <a:p>
            <a:pPr marL="13970" algn="l" rtl="0">
              <a:spcBef>
                <a:spcPts val="100"/>
              </a:spcBef>
            </a:pPr>
            <a:r>
              <a:rPr lang="en" sz="1200" b="1" i="0" u="none" spc="5" baseline="0">
                <a:solidFill>
                  <a:srgbClr val="3A4D98"/>
                </a:solidFill>
                <a:latin typeface="Myriad Pro"/>
                <a:ea typeface="Myriad Pro"/>
                <a:cs typeface="Myriad Pro"/>
              </a:rPr>
              <a:t>2016 - 2021</a:t>
            </a:r>
          </a:p>
          <a:p>
            <a:pPr marL="12700" algn="l" rtl="0">
              <a:lnSpc>
                <a:spcPts val="1390"/>
              </a:lnSpc>
            </a:pPr>
            <a:r>
              <a:rPr lang="en" sz="1200" b="0" i="0" u="none" spc="-20" baseline="0">
                <a:solidFill>
                  <a:srgbClr val="454545"/>
                </a:solidFill>
                <a:latin typeface="Arial"/>
                <a:ea typeface="Arial"/>
                <a:cs typeface="Arial"/>
              </a:rPr>
              <a:t>million tons</a:t>
            </a:r>
            <a:endParaRPr sz="1200" dirty="0">
              <a:solidFill>
                <a:srgbClr val="454545"/>
              </a:solidFill>
              <a:latin typeface="Arial"/>
              <a:cs typeface="Arial"/>
            </a:endParaRPr>
          </a:p>
        </p:txBody>
      </p:sp>
      <p:sp>
        <p:nvSpPr>
          <p:cNvPr id="40" name="object 7"/>
          <p:cNvSpPr/>
          <p:nvPr/>
        </p:nvSpPr>
        <p:spPr>
          <a:xfrm>
            <a:off x="8245382" y="2616200"/>
            <a:ext cx="114300" cy="620713"/>
          </a:xfrm>
          <a:custGeom>
            <a:avLst/>
            <a:gdLst/>
            <a:ahLst/>
            <a:cxnLst/>
            <a:rect l="l" t="t" r="r" b="b"/>
            <a:pathLst>
              <a:path w="113664" h="620394">
                <a:moveTo>
                  <a:pt x="0" y="620382"/>
                </a:moveTo>
                <a:lnTo>
                  <a:pt x="113042" y="620382"/>
                </a:lnTo>
                <a:lnTo>
                  <a:pt x="113042" y="0"/>
                </a:lnTo>
                <a:lnTo>
                  <a:pt x="0" y="0"/>
                </a:lnTo>
                <a:lnTo>
                  <a:pt x="0" y="620382"/>
                </a:lnTo>
                <a:close/>
              </a:path>
            </a:pathLst>
          </a:custGeom>
          <a:solidFill>
            <a:srgbClr val="004F9F"/>
          </a:solidFill>
          <a:ln w="3175">
            <a:solidFill>
              <a:schemeClr val="tx1"/>
            </a:solidFill>
          </a:ln>
        </p:spPr>
        <p:txBody>
          <a:bodyPr wrap="square" lIns="0" tIns="0" rIns="0" bIns="0" rtlCol="0"/>
          <a:lstStyle/>
          <a:p>
            <a:endParaRPr lang="en" dirty="0">
              <a:solidFill>
                <a:srgbClr val="3A4D98"/>
              </a:solidFill>
            </a:endParaRPr>
          </a:p>
        </p:txBody>
      </p:sp>
      <p:sp>
        <p:nvSpPr>
          <p:cNvPr id="43" name="object 24"/>
          <p:cNvSpPr txBox="1"/>
          <p:nvPr/>
        </p:nvSpPr>
        <p:spPr>
          <a:xfrm>
            <a:off x="8442157" y="2753678"/>
            <a:ext cx="1705037" cy="290464"/>
          </a:xfrm>
          <a:prstGeom prst="rect">
            <a:avLst/>
          </a:prstGeom>
        </p:spPr>
        <p:txBody>
          <a:bodyPr vert="horz" wrap="square" lIns="0" tIns="112395" rIns="0" bIns="0" rtlCol="0">
            <a:spAutoFit/>
          </a:bodyPr>
          <a:lstStyle/>
          <a:p>
            <a:pPr marL="12700" algn="l" rtl="0">
              <a:lnSpc>
                <a:spcPct val="100000"/>
              </a:lnSpc>
              <a:spcBef>
                <a:spcPts val="885"/>
              </a:spcBef>
            </a:pPr>
            <a:r>
              <a:rPr lang="en" sz="1150" b="0" i="0" u="none" baseline="0">
                <a:solidFill>
                  <a:srgbClr val="3A4D98"/>
                </a:solidFill>
                <a:latin typeface="Myriad pro"/>
                <a:ea typeface="Myriad pro"/>
                <a:cs typeface="Myriad pro"/>
              </a:rPr>
              <a:t>Hard coal</a:t>
            </a:r>
          </a:p>
        </p:txBody>
      </p:sp>
      <p:sp>
        <p:nvSpPr>
          <p:cNvPr id="64" name="Prostokąt 63"/>
          <p:cNvSpPr/>
          <p:nvPr>
            <p:custDataLst>
              <p:tags r:id="rId4"/>
            </p:custDataLst>
          </p:nvPr>
        </p:nvSpPr>
        <p:spPr bwMode="gray">
          <a:xfrm>
            <a:off x="3203575" y="2827338"/>
            <a:ext cx="457200" cy="192088"/>
          </a:xfrm>
          <a:prstGeom prst="rect">
            <a:avLst/>
          </a:prstGeom>
          <a:noFill/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25400" tIns="0" rIns="25400" bIns="0" rtlCol="0" anchor="b"/>
          <a:lstStyle/>
          <a:p>
            <a:pPr algn="ctr" rtl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fld id="{52F0504B-EC9B-4166-8003-FA8BE5698159}" type="datetime'121.9'">
              <a:rPr sz="1400">
                <a:solidFill>
                  <a:schemeClr val="tx1"/>
                </a:solidFill>
              </a:rPr>
              <a:pPr/>
              <a:t>121.9</a:t>
            </a:fld>
            <a:endParaRPr lang="en" sz="1400" dirty="0">
              <a:solidFill>
                <a:schemeClr val="tx1"/>
              </a:solidFill>
              <a:sym typeface="Arial Black" panose="020B0A04020102020204" pitchFamily="34" charset="0"/>
            </a:endParaRPr>
          </a:p>
        </p:txBody>
      </p:sp>
      <p:sp>
        <p:nvSpPr>
          <p:cNvPr id="63" name="Prostokąt 62"/>
          <p:cNvSpPr/>
          <p:nvPr>
            <p:custDataLst>
              <p:tags r:id="rId5"/>
            </p:custDataLst>
          </p:nvPr>
        </p:nvSpPr>
        <p:spPr bwMode="gray">
          <a:xfrm>
            <a:off x="2036763" y="2887663"/>
            <a:ext cx="457200" cy="192088"/>
          </a:xfrm>
          <a:prstGeom prst="rect">
            <a:avLst/>
          </a:prstGeom>
          <a:noFill/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25400" tIns="0" rIns="25400" bIns="0" rtlCol="0" anchor="b"/>
          <a:lstStyle/>
          <a:p>
            <a:pPr algn="ctr" rtl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lang="en" sz="1400" b="0" i="0" u="none" baseline="0">
                <a:solidFill>
                  <a:schemeClr val="tx1"/>
                </a:solidFill>
                <a:sym typeface="Arial Black" panose="020B0A04020102020204" pitchFamily="34" charset="0"/>
              </a:rPr>
              <a:t>119.1</a:t>
            </a:r>
            <a:endParaRPr lang="en" sz="1400" dirty="0">
              <a:solidFill>
                <a:schemeClr val="tx1"/>
              </a:solidFill>
              <a:sym typeface="Arial Black" panose="020B0A04020102020204" pitchFamily="34" charset="0"/>
            </a:endParaRPr>
          </a:p>
        </p:txBody>
      </p:sp>
      <p:graphicFrame>
        <p:nvGraphicFramePr>
          <p:cNvPr id="97" name="Chart 3"/>
          <p:cNvGraphicFramePr/>
          <p:nvPr>
            <p:custDataLst>
              <p:tags r:id="rId6"/>
            </p:custDataLst>
            <p:extLst>
              <p:ext uri="{D42A27DB-BD31-4B8C-83A1-F6EECF244321}">
                <p14:modId xmlns:p14="http://schemas.microsoft.com/office/powerpoint/2010/main" val="3313022514"/>
              </p:ext>
            </p:extLst>
          </p:nvPr>
        </p:nvGraphicFramePr>
        <p:xfrm>
          <a:off x="431800" y="2962275"/>
          <a:ext cx="7170738" cy="28781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4"/>
          </a:graphicData>
        </a:graphic>
      </p:graphicFrame>
      <p:sp>
        <p:nvSpPr>
          <p:cNvPr id="53" name="Prostokąt 52"/>
          <p:cNvSpPr/>
          <p:nvPr>
            <p:custDataLst>
              <p:tags r:id="rId7"/>
            </p:custDataLst>
          </p:nvPr>
        </p:nvSpPr>
        <p:spPr bwMode="gray">
          <a:xfrm>
            <a:off x="868363" y="3059113"/>
            <a:ext cx="457200" cy="192088"/>
          </a:xfrm>
          <a:prstGeom prst="rect">
            <a:avLst/>
          </a:prstGeom>
          <a:noFill/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25400" tIns="0" rIns="25400" bIns="0" rtlCol="0" anchor="b"/>
          <a:lstStyle/>
          <a:p>
            <a:pPr algn="ctr" rtl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fld id="{DEB9AFC5-8706-4A60-951C-998D67DD95B7}" type="datetime'111.5'">
              <a:rPr sz="1400">
                <a:solidFill>
                  <a:schemeClr val="tx1"/>
                </a:solidFill>
              </a:rPr>
              <a:pPr/>
              <a:t>111.5</a:t>
            </a:fld>
            <a:endParaRPr lang="en" sz="1400" dirty="0">
              <a:solidFill>
                <a:schemeClr val="tx1"/>
              </a:solidFill>
              <a:sym typeface="Arial Black" panose="020B0A04020102020204" pitchFamily="34" charset="0"/>
            </a:endParaRPr>
          </a:p>
        </p:txBody>
      </p:sp>
      <p:sp>
        <p:nvSpPr>
          <p:cNvPr id="65" name="Prostokąt 64"/>
          <p:cNvSpPr/>
          <p:nvPr>
            <p:custDataLst>
              <p:tags r:id="rId8"/>
            </p:custDataLst>
          </p:nvPr>
        </p:nvSpPr>
        <p:spPr bwMode="gray">
          <a:xfrm>
            <a:off x="4371975" y="3125788"/>
            <a:ext cx="457200" cy="192088"/>
          </a:xfrm>
          <a:prstGeom prst="rect">
            <a:avLst/>
          </a:prstGeom>
          <a:noFill/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25400" tIns="0" rIns="25400" bIns="0" rtlCol="0" anchor="b"/>
          <a:lstStyle/>
          <a:p>
            <a:pPr algn="ctr" rtl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lang="en" sz="1400" b="0" i="0" u="none" baseline="0">
                <a:solidFill>
                  <a:schemeClr val="tx1"/>
                </a:solidFill>
                <a:sym typeface="Arial Black" panose="020B0A04020102020204" pitchFamily="34" charset="0"/>
              </a:rPr>
              <a:t>108.6</a:t>
            </a:r>
            <a:endParaRPr lang="en" sz="1400" dirty="0">
              <a:solidFill>
                <a:schemeClr val="tx1"/>
              </a:solidFill>
              <a:sym typeface="Arial Black" panose="020B0A04020102020204" pitchFamily="34" charset="0"/>
            </a:endParaRPr>
          </a:p>
        </p:txBody>
      </p:sp>
      <p:sp>
        <p:nvSpPr>
          <p:cNvPr id="11" name="Prostokąt 10"/>
          <p:cNvSpPr/>
          <p:nvPr>
            <p:custDataLst>
              <p:tags r:id="rId9"/>
            </p:custDataLst>
          </p:nvPr>
        </p:nvSpPr>
        <p:spPr bwMode="gray">
          <a:xfrm>
            <a:off x="6707188" y="3278188"/>
            <a:ext cx="457200" cy="192088"/>
          </a:xfrm>
          <a:prstGeom prst="rect">
            <a:avLst/>
          </a:prstGeom>
          <a:noFill/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25400" tIns="0" rIns="25400" bIns="0" rtlCol="0" anchor="b"/>
          <a:lstStyle/>
          <a:p>
            <a:pPr algn="ctr" rtl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fld id="{D8CFD0EE-2F4A-4BE9-9B31-6D854AB83579}" type="datetime'101.6'">
              <a:rPr sz="1400">
                <a:solidFill>
                  <a:schemeClr val="tx1"/>
                </a:solidFill>
              </a:rPr>
              <a:pPr/>
              <a:t>101.6</a:t>
            </a:fld>
            <a:endParaRPr lang="en" sz="1400">
              <a:solidFill>
                <a:schemeClr val="tx1"/>
              </a:solidFill>
              <a:sym typeface="+mn-lt"/>
            </a:endParaRPr>
          </a:p>
        </p:txBody>
      </p:sp>
      <p:sp>
        <p:nvSpPr>
          <p:cNvPr id="41" name="object 8"/>
          <p:cNvSpPr/>
          <p:nvPr/>
        </p:nvSpPr>
        <p:spPr>
          <a:xfrm>
            <a:off x="8245382" y="3362325"/>
            <a:ext cx="114300" cy="620713"/>
          </a:xfrm>
          <a:custGeom>
            <a:avLst/>
            <a:gdLst/>
            <a:ahLst/>
            <a:cxnLst/>
            <a:rect l="l" t="t" r="r" b="b"/>
            <a:pathLst>
              <a:path w="113664" h="620395">
                <a:moveTo>
                  <a:pt x="0" y="620382"/>
                </a:moveTo>
                <a:lnTo>
                  <a:pt x="113042" y="620382"/>
                </a:lnTo>
                <a:lnTo>
                  <a:pt x="113042" y="0"/>
                </a:lnTo>
                <a:lnTo>
                  <a:pt x="0" y="0"/>
                </a:lnTo>
                <a:lnTo>
                  <a:pt x="0" y="620382"/>
                </a:lnTo>
                <a:close/>
              </a:path>
            </a:pathLst>
          </a:custGeom>
          <a:solidFill>
            <a:srgbClr val="4E72B7"/>
          </a:solidFill>
          <a:ln w="3175">
            <a:solidFill>
              <a:schemeClr val="tx1"/>
            </a:solidFill>
          </a:ln>
        </p:spPr>
        <p:txBody>
          <a:bodyPr wrap="square" lIns="0" tIns="0" rIns="0" bIns="0" rtlCol="0"/>
          <a:lstStyle/>
          <a:p>
            <a:endParaRPr lang="en" dirty="0">
              <a:solidFill>
                <a:srgbClr val="3A4D98"/>
              </a:solidFill>
            </a:endParaRPr>
          </a:p>
        </p:txBody>
      </p:sp>
      <p:sp>
        <p:nvSpPr>
          <p:cNvPr id="44" name="object 27"/>
          <p:cNvSpPr txBox="1"/>
          <p:nvPr/>
        </p:nvSpPr>
        <p:spPr>
          <a:xfrm>
            <a:off x="8442157" y="3404237"/>
            <a:ext cx="1683121" cy="467436"/>
          </a:xfrm>
          <a:prstGeom prst="rect">
            <a:avLst/>
          </a:prstGeom>
        </p:spPr>
        <p:txBody>
          <a:bodyPr vert="horz" wrap="square" lIns="0" tIns="112395" rIns="0" bIns="0" rtlCol="0">
            <a:spAutoFit/>
          </a:bodyPr>
          <a:lstStyle/>
          <a:p>
            <a:pPr marL="12700" algn="l" rtl="0">
              <a:lnSpc>
                <a:spcPct val="100000"/>
              </a:lnSpc>
              <a:spcBef>
                <a:spcPts val="885"/>
              </a:spcBef>
            </a:pPr>
            <a:r>
              <a:rPr lang="en" sz="1150" b="0" i="0" u="none" baseline="0">
                <a:solidFill>
                  <a:srgbClr val="3A4D98"/>
                </a:solidFill>
                <a:latin typeface="Myriad pro"/>
                <a:ea typeface="Myriad pro"/>
                <a:cs typeface="Myriad pro"/>
              </a:rPr>
              <a:t>Aggregates</a:t>
            </a:r>
            <a:r>
              <a:rPr lang="en" sz="1150">
                <a:solidFill>
                  <a:srgbClr val="3A4D98"/>
                </a:solidFill>
                <a:latin typeface="Myriad pro"/>
                <a:cs typeface="Myriad pro"/>
              </a:rPr>
              <a:t/>
            </a:r>
            <a:br>
              <a:rPr lang="en" sz="1150">
                <a:solidFill>
                  <a:srgbClr val="3A4D98"/>
                </a:solidFill>
                <a:latin typeface="Myriad pro"/>
                <a:cs typeface="Myriad pro"/>
              </a:rPr>
            </a:br>
            <a:r>
              <a:rPr lang="en" sz="1150" b="0" i="0" u="none" baseline="0">
                <a:solidFill>
                  <a:srgbClr val="3A4D98"/>
                </a:solidFill>
                <a:latin typeface="Myriad pro"/>
                <a:ea typeface="Myriad pro"/>
                <a:cs typeface="Myriad pro"/>
              </a:rPr>
              <a:t>and construction materials</a:t>
            </a:r>
          </a:p>
        </p:txBody>
      </p:sp>
      <p:sp>
        <p:nvSpPr>
          <p:cNvPr id="57" name="Prostokąt 56"/>
          <p:cNvSpPr/>
          <p:nvPr>
            <p:custDataLst>
              <p:tags r:id="rId10"/>
            </p:custDataLst>
          </p:nvPr>
        </p:nvSpPr>
        <p:spPr bwMode="gray">
          <a:xfrm>
            <a:off x="5584826" y="3454400"/>
            <a:ext cx="366713" cy="192088"/>
          </a:xfrm>
          <a:prstGeom prst="rect">
            <a:avLst/>
          </a:prstGeom>
          <a:noFill/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25400" tIns="0" rIns="25400" bIns="0" rtlCol="0" anchor="b"/>
          <a:lstStyle/>
          <a:p>
            <a:pPr algn="ctr" rtl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lang="en" sz="1400" b="0" i="0" u="none" baseline="0">
                <a:solidFill>
                  <a:schemeClr val="tx1"/>
                </a:solidFill>
              </a:rPr>
              <a:t>93.6</a:t>
            </a:r>
            <a:endParaRPr lang="en" sz="1400" dirty="0">
              <a:solidFill>
                <a:schemeClr val="tx1"/>
              </a:solidFill>
              <a:sym typeface="+mn-lt"/>
            </a:endParaRPr>
          </a:p>
        </p:txBody>
      </p:sp>
      <p:sp>
        <p:nvSpPr>
          <p:cNvPr id="60" name="Prostokąt 59"/>
          <p:cNvSpPr/>
          <p:nvPr>
            <p:custDataLst>
              <p:tags r:id="rId11"/>
            </p:custDataLst>
          </p:nvPr>
        </p:nvSpPr>
        <p:spPr bwMode="gray">
          <a:xfrm>
            <a:off x="2082801" y="3586163"/>
            <a:ext cx="366713" cy="192088"/>
          </a:xfrm>
          <a:prstGeom prst="rect">
            <a:avLst/>
          </a:prstGeom>
          <a:noFill/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25400" tIns="0" rIns="25400" bIns="0" rtlCol="0" anchor="ctr"/>
          <a:lstStyle/>
          <a:p>
            <a:pPr algn="ctr" rtl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lang="en" sz="1400" b="0" i="0" u="none" baseline="0" dirty="0">
                <a:solidFill>
                  <a:schemeClr val="bg1"/>
                </a:solidFill>
                <a:sym typeface="Arial Black" panose="020B0A04020102020204" pitchFamily="34" charset="0"/>
              </a:rPr>
              <a:t>51.7</a:t>
            </a:r>
          </a:p>
        </p:txBody>
      </p:sp>
      <p:sp>
        <p:nvSpPr>
          <p:cNvPr id="46" name="object 10"/>
          <p:cNvSpPr/>
          <p:nvPr/>
        </p:nvSpPr>
        <p:spPr>
          <a:xfrm>
            <a:off x="8246994" y="4113239"/>
            <a:ext cx="114300" cy="620713"/>
          </a:xfrm>
          <a:custGeom>
            <a:avLst/>
            <a:gdLst/>
            <a:ahLst/>
            <a:cxnLst/>
            <a:rect l="l" t="t" r="r" b="b"/>
            <a:pathLst>
              <a:path w="113664" h="620395">
                <a:moveTo>
                  <a:pt x="0" y="620382"/>
                </a:moveTo>
                <a:lnTo>
                  <a:pt x="113042" y="620382"/>
                </a:lnTo>
                <a:lnTo>
                  <a:pt x="113042" y="0"/>
                </a:lnTo>
                <a:lnTo>
                  <a:pt x="0" y="0"/>
                </a:lnTo>
                <a:lnTo>
                  <a:pt x="0" y="620382"/>
                </a:lnTo>
                <a:close/>
              </a:path>
            </a:pathLst>
          </a:custGeom>
          <a:solidFill>
            <a:srgbClr val="555454"/>
          </a:solidFill>
          <a:ln w="3175">
            <a:solidFill>
              <a:schemeClr val="tx1"/>
            </a:solidFill>
          </a:ln>
        </p:spPr>
        <p:txBody>
          <a:bodyPr wrap="square" lIns="0" tIns="0" rIns="0" bIns="0" rtlCol="0"/>
          <a:lstStyle/>
          <a:p>
            <a:endParaRPr lang="en" dirty="0">
              <a:solidFill>
                <a:srgbClr val="3A4D98"/>
              </a:solidFill>
            </a:endParaRPr>
          </a:p>
        </p:txBody>
      </p:sp>
      <p:sp>
        <p:nvSpPr>
          <p:cNvPr id="50" name="object 33"/>
          <p:cNvSpPr txBox="1"/>
          <p:nvPr/>
        </p:nvSpPr>
        <p:spPr>
          <a:xfrm>
            <a:off x="8443769" y="4262998"/>
            <a:ext cx="1604105" cy="290464"/>
          </a:xfrm>
          <a:prstGeom prst="rect">
            <a:avLst/>
          </a:prstGeom>
        </p:spPr>
        <p:txBody>
          <a:bodyPr vert="horz" wrap="square" lIns="0" tIns="112395" rIns="0" bIns="0" rtlCol="0">
            <a:spAutoFit/>
          </a:bodyPr>
          <a:lstStyle/>
          <a:p>
            <a:pPr marL="12700" algn="l" rtl="0">
              <a:lnSpc>
                <a:spcPct val="100000"/>
              </a:lnSpc>
              <a:spcBef>
                <a:spcPts val="885"/>
              </a:spcBef>
            </a:pPr>
            <a:r>
              <a:rPr lang="en" sz="1150" b="0" i="0" u="none" baseline="0">
                <a:solidFill>
                  <a:srgbClr val="3A4D98"/>
                </a:solidFill>
                <a:latin typeface="Myriad pro"/>
                <a:ea typeface="Myriad pro"/>
                <a:cs typeface="Myriad pro"/>
              </a:rPr>
              <a:t>Intermodal transport</a:t>
            </a:r>
          </a:p>
        </p:txBody>
      </p:sp>
      <p:sp>
        <p:nvSpPr>
          <p:cNvPr id="51" name="object 9"/>
          <p:cNvSpPr/>
          <p:nvPr/>
        </p:nvSpPr>
        <p:spPr>
          <a:xfrm>
            <a:off x="8246994" y="4842959"/>
            <a:ext cx="114300" cy="620713"/>
          </a:xfrm>
          <a:custGeom>
            <a:avLst/>
            <a:gdLst/>
            <a:ahLst/>
            <a:cxnLst/>
            <a:rect l="l" t="t" r="r" b="b"/>
            <a:pathLst>
              <a:path w="113664" h="620395">
                <a:moveTo>
                  <a:pt x="0" y="620382"/>
                </a:moveTo>
                <a:lnTo>
                  <a:pt x="113042" y="620382"/>
                </a:lnTo>
                <a:lnTo>
                  <a:pt x="113042" y="0"/>
                </a:lnTo>
                <a:lnTo>
                  <a:pt x="0" y="0"/>
                </a:lnTo>
                <a:lnTo>
                  <a:pt x="0" y="620382"/>
                </a:lnTo>
                <a:close/>
              </a:path>
            </a:pathLst>
          </a:custGeom>
          <a:solidFill>
            <a:srgbClr val="8E9ED1"/>
          </a:solidFill>
          <a:ln w="3175">
            <a:solidFill>
              <a:schemeClr val="tx1"/>
            </a:solidFill>
          </a:ln>
        </p:spPr>
        <p:txBody>
          <a:bodyPr wrap="square" lIns="0" tIns="0" rIns="0" bIns="0" rtlCol="0"/>
          <a:lstStyle/>
          <a:p>
            <a:endParaRPr lang="en" dirty="0">
              <a:solidFill>
                <a:srgbClr val="3A4D98"/>
              </a:solidFill>
            </a:endParaRPr>
          </a:p>
        </p:txBody>
      </p:sp>
      <p:sp>
        <p:nvSpPr>
          <p:cNvPr id="26" name="Prostokąt 25"/>
          <p:cNvSpPr/>
          <p:nvPr>
            <p:custDataLst>
              <p:tags r:id="rId12"/>
            </p:custDataLst>
          </p:nvPr>
        </p:nvSpPr>
        <p:spPr bwMode="gray">
          <a:xfrm>
            <a:off x="958850" y="4851400"/>
            <a:ext cx="276225" cy="192088"/>
          </a:xfrm>
          <a:prstGeom prst="rect">
            <a:avLst/>
          </a:prstGeom>
          <a:solidFill>
            <a:srgbClr val="555454"/>
          </a:soli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25400" tIns="0" rIns="25400" bIns="0" rtlCol="0" anchor="ctr"/>
          <a:lstStyle/>
          <a:p>
            <a:pPr algn="ctr" rtl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fld id="{6E724F98-F3CB-4F1E-9970-2903C4033863}" type="datetime'6.5'">
              <a:rPr sz="1400">
                <a:solidFill>
                  <a:schemeClr val="bg1"/>
                </a:solidFill>
                <a:sym typeface="Arial Black" panose="020B0A04020102020204" pitchFamily="34" charset="0"/>
              </a:rPr>
              <a:pPr algn="ctr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</a:pPr>
              <a:t>6.5</a:t>
            </a:fld>
            <a:endParaRPr lang="en" sz="1400">
              <a:solidFill>
                <a:schemeClr val="bg1"/>
              </a:solidFill>
              <a:sym typeface="Arial Black" panose="020B0A04020102020204" pitchFamily="34" charset="0"/>
            </a:endParaRPr>
          </a:p>
        </p:txBody>
      </p:sp>
      <p:sp>
        <p:nvSpPr>
          <p:cNvPr id="52" name="object 30"/>
          <p:cNvSpPr txBox="1"/>
          <p:nvPr/>
        </p:nvSpPr>
        <p:spPr>
          <a:xfrm>
            <a:off x="8443769" y="4973257"/>
            <a:ext cx="1797644" cy="290464"/>
          </a:xfrm>
          <a:prstGeom prst="rect">
            <a:avLst/>
          </a:prstGeom>
        </p:spPr>
        <p:txBody>
          <a:bodyPr vert="horz" wrap="square" lIns="0" tIns="112395" rIns="0" bIns="0" rtlCol="0">
            <a:spAutoFit/>
          </a:bodyPr>
          <a:lstStyle/>
          <a:p>
            <a:pPr marL="12700" algn="l" rtl="0">
              <a:lnSpc>
                <a:spcPct val="100000"/>
              </a:lnSpc>
              <a:spcBef>
                <a:spcPts val="885"/>
              </a:spcBef>
            </a:pPr>
            <a:r>
              <a:rPr lang="en" sz="1150" b="0" i="0" u="none" baseline="0">
                <a:solidFill>
                  <a:srgbClr val="3A4D98"/>
                </a:solidFill>
                <a:latin typeface="Myriad pro"/>
                <a:ea typeface="Myriad pro"/>
                <a:cs typeface="Myriad pro"/>
              </a:rPr>
              <a:t>Metals and ores</a:t>
            </a:r>
          </a:p>
        </p:txBody>
      </p:sp>
      <p:sp>
        <p:nvSpPr>
          <p:cNvPr id="27" name="Prostokąt 26"/>
          <p:cNvSpPr/>
          <p:nvPr>
            <p:custDataLst>
              <p:tags r:id="rId13"/>
            </p:custDataLst>
          </p:nvPr>
        </p:nvSpPr>
        <p:spPr bwMode="gray">
          <a:xfrm>
            <a:off x="5629275" y="5205413"/>
            <a:ext cx="276225" cy="192088"/>
          </a:xfrm>
          <a:prstGeom prst="rect">
            <a:avLst/>
          </a:prstGeom>
          <a:solidFill>
            <a:srgbClr val="8E9ED1"/>
          </a:soli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25400" tIns="0" rIns="25400" bIns="0" rtlCol="0" anchor="ctr"/>
          <a:lstStyle/>
          <a:p>
            <a:pPr algn="ctr" rtl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lang="pl-PL" sz="1400" dirty="0">
                <a:solidFill>
                  <a:schemeClr val="tx1"/>
                </a:solidFill>
                <a:sym typeface="Arial Black" panose="020B0A04020102020204" pitchFamily="34" charset="0"/>
              </a:rPr>
              <a:t>6.2</a:t>
            </a:r>
            <a:endParaRPr lang="en" sz="1400" dirty="0">
              <a:solidFill>
                <a:schemeClr val="tx1"/>
              </a:solidFill>
              <a:sym typeface="Arial Black" panose="020B0A04020102020204" pitchFamily="34" charset="0"/>
            </a:endParaRPr>
          </a:p>
        </p:txBody>
      </p:sp>
      <p:sp>
        <p:nvSpPr>
          <p:cNvPr id="42" name="object 11"/>
          <p:cNvSpPr/>
          <p:nvPr/>
        </p:nvSpPr>
        <p:spPr>
          <a:xfrm>
            <a:off x="8245382" y="5616575"/>
            <a:ext cx="114300" cy="620713"/>
          </a:xfrm>
          <a:custGeom>
            <a:avLst/>
            <a:gdLst/>
            <a:ahLst/>
            <a:cxnLst/>
            <a:rect l="l" t="t" r="r" b="b"/>
            <a:pathLst>
              <a:path w="113664" h="620395">
                <a:moveTo>
                  <a:pt x="0" y="620382"/>
                </a:moveTo>
                <a:lnTo>
                  <a:pt x="113042" y="620382"/>
                </a:lnTo>
                <a:lnTo>
                  <a:pt x="113042" y="0"/>
                </a:lnTo>
                <a:lnTo>
                  <a:pt x="0" y="0"/>
                </a:lnTo>
                <a:lnTo>
                  <a:pt x="0" y="620382"/>
                </a:lnTo>
                <a:close/>
              </a:path>
            </a:pathLst>
          </a:custGeom>
          <a:solidFill>
            <a:srgbClr val="B1B1B1"/>
          </a:solidFill>
          <a:ln w="3175">
            <a:solidFill>
              <a:schemeClr val="tx1"/>
            </a:solidFill>
          </a:ln>
        </p:spPr>
        <p:txBody>
          <a:bodyPr wrap="square" lIns="0" tIns="0" rIns="0" bIns="0" rtlCol="0"/>
          <a:lstStyle/>
          <a:p>
            <a:endParaRPr lang="en" dirty="0">
              <a:solidFill>
                <a:srgbClr val="3A4D98"/>
              </a:solidFill>
            </a:endParaRPr>
          </a:p>
        </p:txBody>
      </p:sp>
      <p:sp>
        <p:nvSpPr>
          <p:cNvPr id="45" name="object 36"/>
          <p:cNvSpPr txBox="1"/>
          <p:nvPr/>
        </p:nvSpPr>
        <p:spPr>
          <a:xfrm>
            <a:off x="8442157" y="5752409"/>
            <a:ext cx="1765468" cy="290464"/>
          </a:xfrm>
          <a:prstGeom prst="rect">
            <a:avLst/>
          </a:prstGeom>
        </p:spPr>
        <p:txBody>
          <a:bodyPr vert="horz" wrap="square" lIns="0" tIns="112395" rIns="0" bIns="0" rtlCol="0">
            <a:spAutoFit/>
          </a:bodyPr>
          <a:lstStyle/>
          <a:p>
            <a:pPr marL="12700" algn="l" rtl="0">
              <a:lnSpc>
                <a:spcPct val="100000"/>
              </a:lnSpc>
              <a:spcBef>
                <a:spcPts val="885"/>
              </a:spcBef>
            </a:pPr>
            <a:r>
              <a:rPr lang="en" sz="1150" b="0" i="0" u="none" baseline="0">
                <a:solidFill>
                  <a:srgbClr val="3A4D98"/>
                </a:solidFill>
                <a:latin typeface="Myriad pro"/>
                <a:ea typeface="Myriad pro"/>
                <a:cs typeface="Myriad pro"/>
              </a:rPr>
              <a:t>Other cargo</a:t>
            </a:r>
          </a:p>
        </p:txBody>
      </p:sp>
      <p:sp>
        <p:nvSpPr>
          <p:cNvPr id="58" name="Prostokąt 57"/>
          <p:cNvSpPr/>
          <p:nvPr>
            <p:custDataLst>
              <p:tags r:id="rId14"/>
            </p:custDataLst>
          </p:nvPr>
        </p:nvSpPr>
        <p:spPr bwMode="auto">
          <a:xfrm>
            <a:off x="909638" y="5816600"/>
            <a:ext cx="374650" cy="212725"/>
          </a:xfrm>
          <a:prstGeom prst="rect">
            <a:avLst/>
          </a:prstGeom>
          <a:noFill/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rtlCol="0" anchor="t"/>
          <a:lstStyle/>
          <a:p>
            <a:pPr algn="ctr" rtl="0">
              <a:spcBef>
                <a:spcPct val="0"/>
              </a:spcBef>
              <a:spcAft>
                <a:spcPct val="0"/>
              </a:spcAft>
            </a:pPr>
            <a:fld id="{15C980F2-B75B-41D8-992F-0FF0AD7CD67C}" type="datetime'2016'">
              <a:rPr sz="1400">
                <a:solidFill>
                  <a:srgbClr val="555454"/>
                </a:solidFill>
              </a:rPr>
              <a:pPr/>
              <a:t>2016</a:t>
            </a:fld>
            <a:endParaRPr lang="en" sz="1400" dirty="0">
              <a:solidFill>
                <a:srgbClr val="555454"/>
              </a:solidFill>
              <a:sym typeface="Arial" panose="020B0604020202020204" pitchFamily="34" charset="0"/>
            </a:endParaRPr>
          </a:p>
        </p:txBody>
      </p:sp>
      <p:sp>
        <p:nvSpPr>
          <p:cNvPr id="56" name="Prostokąt 55"/>
          <p:cNvSpPr/>
          <p:nvPr>
            <p:custDataLst>
              <p:tags r:id="rId15"/>
            </p:custDataLst>
          </p:nvPr>
        </p:nvSpPr>
        <p:spPr bwMode="auto">
          <a:xfrm>
            <a:off x="2078038" y="5816600"/>
            <a:ext cx="374650" cy="212725"/>
          </a:xfrm>
          <a:prstGeom prst="rect">
            <a:avLst/>
          </a:prstGeom>
          <a:noFill/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rtlCol="0" anchor="t"/>
          <a:lstStyle/>
          <a:p>
            <a:pPr algn="ctr" rtl="0">
              <a:spcBef>
                <a:spcPct val="0"/>
              </a:spcBef>
              <a:spcAft>
                <a:spcPct val="0"/>
              </a:spcAft>
            </a:pPr>
            <a:fld id="{4263728F-E788-4F50-B5E7-CB86515622D3}" type="datetime'2017'">
              <a:rPr sz="1400">
                <a:solidFill>
                  <a:srgbClr val="555454"/>
                </a:solidFill>
              </a:rPr>
              <a:pPr/>
              <a:t>2017</a:t>
            </a:fld>
            <a:endParaRPr lang="en" sz="1400" dirty="0">
              <a:solidFill>
                <a:srgbClr val="555454"/>
              </a:solidFill>
              <a:sym typeface="Arial" panose="020B0604020202020204" pitchFamily="34" charset="0"/>
            </a:endParaRPr>
          </a:p>
        </p:txBody>
      </p:sp>
      <p:sp>
        <p:nvSpPr>
          <p:cNvPr id="55" name="Prostokąt 54"/>
          <p:cNvSpPr/>
          <p:nvPr>
            <p:custDataLst>
              <p:tags r:id="rId16"/>
            </p:custDataLst>
          </p:nvPr>
        </p:nvSpPr>
        <p:spPr bwMode="auto">
          <a:xfrm>
            <a:off x="3244850" y="5816600"/>
            <a:ext cx="374650" cy="212725"/>
          </a:xfrm>
          <a:prstGeom prst="rect">
            <a:avLst/>
          </a:prstGeom>
          <a:noFill/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rtlCol="0" anchor="t"/>
          <a:lstStyle/>
          <a:p>
            <a:pPr algn="ctr" rtl="0">
              <a:spcBef>
                <a:spcPct val="0"/>
              </a:spcBef>
              <a:spcAft>
                <a:spcPct val="0"/>
              </a:spcAft>
            </a:pPr>
            <a:fld id="{D51C7AE9-1B93-4398-9B94-9361AED52583}" type="datetime'2018'">
              <a:rPr sz="1400">
                <a:solidFill>
                  <a:srgbClr val="555454"/>
                </a:solidFill>
              </a:rPr>
              <a:pPr/>
              <a:t>2018</a:t>
            </a:fld>
            <a:endParaRPr lang="en" sz="1400" dirty="0">
              <a:solidFill>
                <a:srgbClr val="555454"/>
              </a:solidFill>
              <a:sym typeface="Arial" panose="020B0604020202020204" pitchFamily="34" charset="0"/>
            </a:endParaRPr>
          </a:p>
        </p:txBody>
      </p:sp>
      <p:sp>
        <p:nvSpPr>
          <p:cNvPr id="49" name="Prostokąt 48"/>
          <p:cNvSpPr/>
          <p:nvPr>
            <p:custDataLst>
              <p:tags r:id="rId17"/>
            </p:custDataLst>
          </p:nvPr>
        </p:nvSpPr>
        <p:spPr bwMode="auto">
          <a:xfrm>
            <a:off x="4413250" y="5816600"/>
            <a:ext cx="374650" cy="212725"/>
          </a:xfrm>
          <a:prstGeom prst="rect">
            <a:avLst/>
          </a:prstGeom>
          <a:noFill/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rtlCol="0" anchor="t"/>
          <a:lstStyle/>
          <a:p>
            <a:pPr algn="ctr" rtl="0">
              <a:spcBef>
                <a:spcPct val="0"/>
              </a:spcBef>
              <a:spcAft>
                <a:spcPct val="0"/>
              </a:spcAft>
            </a:pPr>
            <a:fld id="{2736BE37-9B2D-49D9-9B56-62358B9A356E}" type="datetime'2019'">
              <a:rPr sz="1400">
                <a:solidFill>
                  <a:srgbClr val="555454"/>
                </a:solidFill>
              </a:rPr>
              <a:pPr/>
              <a:t>2019</a:t>
            </a:fld>
            <a:endParaRPr lang="en" sz="1400" dirty="0">
              <a:solidFill>
                <a:srgbClr val="555454"/>
              </a:solidFill>
              <a:sym typeface="Arial" panose="020B0604020202020204" pitchFamily="34" charset="0"/>
            </a:endParaRPr>
          </a:p>
        </p:txBody>
      </p:sp>
      <p:sp>
        <p:nvSpPr>
          <p:cNvPr id="62" name="Prostokąt 61"/>
          <p:cNvSpPr/>
          <p:nvPr>
            <p:custDataLst>
              <p:tags r:id="rId18"/>
            </p:custDataLst>
          </p:nvPr>
        </p:nvSpPr>
        <p:spPr bwMode="auto">
          <a:xfrm>
            <a:off x="5580063" y="5816600"/>
            <a:ext cx="374650" cy="212725"/>
          </a:xfrm>
          <a:prstGeom prst="rect">
            <a:avLst/>
          </a:prstGeom>
          <a:noFill/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rtlCol="0" anchor="t"/>
          <a:lstStyle/>
          <a:p>
            <a:pPr algn="ctr" rtl="0">
              <a:spcBef>
                <a:spcPct val="0"/>
              </a:spcBef>
              <a:spcAft>
                <a:spcPct val="0"/>
              </a:spcAft>
            </a:pPr>
            <a:fld id="{8637D514-DDF7-479A-9612-32B70ADB86BD}" type="datetime'2020'">
              <a:rPr sz="1400">
                <a:solidFill>
                  <a:srgbClr val="555454"/>
                </a:solidFill>
              </a:rPr>
              <a:pPr/>
              <a:t>2020</a:t>
            </a:fld>
            <a:endParaRPr lang="en" sz="1400" dirty="0">
              <a:solidFill>
                <a:srgbClr val="555454"/>
              </a:solidFill>
              <a:sym typeface="Arial" panose="020B0604020202020204" pitchFamily="34" charset="0"/>
            </a:endParaRPr>
          </a:p>
        </p:txBody>
      </p:sp>
      <p:sp>
        <p:nvSpPr>
          <p:cNvPr id="68" name="Prostokąt 67"/>
          <p:cNvSpPr/>
          <p:nvPr>
            <p:custDataLst>
              <p:tags r:id="rId19"/>
            </p:custDataLst>
          </p:nvPr>
        </p:nvSpPr>
        <p:spPr bwMode="auto">
          <a:xfrm>
            <a:off x="6748463" y="5816600"/>
            <a:ext cx="374650" cy="212725"/>
          </a:xfrm>
          <a:prstGeom prst="rect">
            <a:avLst/>
          </a:prstGeom>
          <a:noFill/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rtlCol="0" anchor="t"/>
          <a:lstStyle/>
          <a:p>
            <a:pPr algn="ctr" rtl="0">
              <a:spcBef>
                <a:spcPct val="0"/>
              </a:spcBef>
              <a:spcAft>
                <a:spcPct val="0"/>
              </a:spcAft>
            </a:pPr>
            <a:fld id="{C2925302-3DEE-4C58-B6B9-DDA32F0C471F}" type="datetime'2021'">
              <a:rPr sz="1400">
                <a:solidFill>
                  <a:srgbClr val="555454"/>
                </a:solidFill>
              </a:rPr>
              <a:pPr/>
              <a:t>2021</a:t>
            </a:fld>
            <a:endParaRPr lang="en" sz="1400" dirty="0">
              <a:solidFill>
                <a:srgbClr val="555454"/>
              </a:solidFill>
              <a:sym typeface="Arial" panose="020B0604020202020204" pitchFamily="34" charset="0"/>
            </a:endParaRPr>
          </a:p>
        </p:txBody>
      </p:sp>
      <p:sp>
        <p:nvSpPr>
          <p:cNvPr id="34" name="pole tekstowe 33"/>
          <p:cNvSpPr txBox="1"/>
          <p:nvPr/>
        </p:nvSpPr>
        <p:spPr>
          <a:xfrm>
            <a:off x="675114" y="7182693"/>
            <a:ext cx="946750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rtl="0"/>
            <a:r>
              <a:rPr lang="en" sz="900" b="0" i="1" u="none" baseline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To facilitate the reading of this presentation, some figures have been rounded off, which may cause negligible deviations in the presented data.</a:t>
            </a:r>
          </a:p>
        </p:txBody>
      </p:sp>
    </p:spTree>
    <p:extLst>
      <p:ext uri="{BB962C8B-B14F-4D97-AF65-F5344CB8AC3E}">
        <p14:creationId xmlns:p14="http://schemas.microsoft.com/office/powerpoint/2010/main" val="349389886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umeru slajdu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algn="r" rtl="0"/>
            <a:fld id="{022581BA-A277-4FE5-891C-DC92D7F0A26A}" type="slidenum">
              <a:rPr/>
              <a:pPr algn="r" rtl="0"/>
              <a:t>7</a:t>
            </a:fld>
            <a:endParaRPr lang="en" dirty="0"/>
          </a:p>
        </p:txBody>
      </p:sp>
      <p:sp>
        <p:nvSpPr>
          <p:cNvPr id="13" name="Prostokąt 12" hidden="1"/>
          <p:cNvSpPr/>
          <p:nvPr>
            <p:custDataLst>
              <p:tags r:id="rId2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algn="ctr" rtl="0"/>
            <a:endParaRPr lang="en" sz="1400" dirty="0">
              <a:latin typeface="Arial Black" panose="020B0A04020102020204" pitchFamily="34" charset="0"/>
              <a:sym typeface="Arial Black" panose="020B0A04020102020204" pitchFamily="34" charset="0"/>
            </a:endParaRPr>
          </a:p>
        </p:txBody>
      </p:sp>
      <p:graphicFrame>
        <p:nvGraphicFramePr>
          <p:cNvPr id="15" name="Obiekt 14" hidden="1"/>
          <p:cNvGraphicFramePr>
            <a:graphicFrameLocks noChangeAspect="1"/>
          </p:cNvGraphicFramePr>
          <p:nvPr>
            <p:custDataLst>
              <p:tags r:id="rId3"/>
            </p:custDataLst>
            <p:extLst>
              <p:ext uri="{D42A27DB-BD31-4B8C-83A1-F6EECF244321}">
                <p14:modId xmlns:p14="http://schemas.microsoft.com/office/powerpoint/2010/main" val="2221889486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3906" name="think-cell Slide" r:id="rId23" imgW="384" imgH="384" progId="TCLayout.ActiveDocument.1">
                  <p:embed/>
                </p:oleObj>
              </mc:Choice>
              <mc:Fallback>
                <p:oleObj name="think-cell Slide" r:id="rId23" imgW="384" imgH="384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7" name="Obraz 26" descr="strzalka.png"/>
          <p:cNvPicPr>
            <a:picLocks noChangeAspect="1"/>
          </p:cNvPicPr>
          <p:nvPr/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5114" y="798439"/>
            <a:ext cx="540000" cy="727158"/>
          </a:xfrm>
          <a:prstGeom prst="rect">
            <a:avLst/>
          </a:prstGeom>
        </p:spPr>
      </p:pic>
      <p:sp>
        <p:nvSpPr>
          <p:cNvPr id="32" name="object 3"/>
          <p:cNvSpPr txBox="1"/>
          <p:nvPr/>
        </p:nvSpPr>
        <p:spPr>
          <a:xfrm>
            <a:off x="1513320" y="802904"/>
            <a:ext cx="8629300" cy="62837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>
            <a:defPPr>
              <a:defRPr lang="en"/>
            </a:defPPr>
            <a:lvl1pPr marR="5080">
              <a:spcBef>
                <a:spcPts val="100"/>
              </a:spcBef>
              <a:defRPr sz="2000">
                <a:solidFill>
                  <a:srgbClr val="3A4D98"/>
                </a:solidFill>
                <a:latin typeface="Myriad Pro"/>
                <a:cs typeface="Myriad Pro"/>
              </a:defRPr>
            </a:lvl1pPr>
          </a:lstStyle>
          <a:p>
            <a:pPr algn="l" rtl="0"/>
            <a:r>
              <a:rPr lang="en" b="0" i="0" u="none" baseline="0" dirty="0"/>
              <a:t>Revenues of the PKP CARGO Group from contracts with customers </a:t>
            </a:r>
            <a:r>
              <a:rPr lang="en" dirty="0"/>
              <a:t/>
            </a:r>
            <a:br>
              <a:rPr lang="en" dirty="0"/>
            </a:br>
            <a:r>
              <a:rPr lang="en" b="0" i="0" u="none" baseline="0" dirty="0"/>
              <a:t>in 2016-2021 (PLN billion)</a:t>
            </a:r>
          </a:p>
        </p:txBody>
      </p:sp>
      <p:sp>
        <p:nvSpPr>
          <p:cNvPr id="25" name="pole tekstowe 24"/>
          <p:cNvSpPr txBox="1"/>
          <p:nvPr/>
        </p:nvSpPr>
        <p:spPr>
          <a:xfrm>
            <a:off x="7641725" y="2407625"/>
            <a:ext cx="2984499" cy="32162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l" rtl="0">
              <a:spcBef>
                <a:spcPts val="300"/>
              </a:spcBef>
              <a:spcAft>
                <a:spcPts val="300"/>
              </a:spcAft>
              <a:buClr>
                <a:srgbClr val="004F9F"/>
              </a:buClr>
            </a:pPr>
            <a:r>
              <a:rPr lang="en" sz="1200" b="1" i="0" u="none" baseline="0" dirty="0">
                <a:solidFill>
                  <a:srgbClr val="3A4D98"/>
                </a:solidFill>
                <a:latin typeface="Myriad pro"/>
                <a:ea typeface="Myriad pro"/>
                <a:cs typeface="Myriad pro"/>
              </a:rPr>
              <a:t>In 2021, revenues were affected </a:t>
            </a:r>
            <a:r>
              <a:rPr lang="pl-PL" sz="1200" b="1" i="0" u="none" baseline="0" dirty="0">
                <a:solidFill>
                  <a:srgbClr val="3A4D98"/>
                </a:solidFill>
                <a:latin typeface="Myriad pro"/>
                <a:ea typeface="Myriad pro"/>
                <a:cs typeface="Myriad pro"/>
              </a:rPr>
              <a:t/>
            </a:r>
            <a:br>
              <a:rPr lang="pl-PL" sz="1200" b="1" i="0" u="none" baseline="0" dirty="0">
                <a:solidFill>
                  <a:srgbClr val="3A4D98"/>
                </a:solidFill>
                <a:latin typeface="Myriad pro"/>
                <a:ea typeface="Myriad pro"/>
                <a:cs typeface="Myriad pro"/>
              </a:rPr>
            </a:br>
            <a:r>
              <a:rPr lang="en" sz="1200" b="1" i="0" u="none" baseline="0" dirty="0">
                <a:solidFill>
                  <a:srgbClr val="3A4D98"/>
                </a:solidFill>
                <a:latin typeface="Myriad pro"/>
                <a:ea typeface="Myriad pro"/>
                <a:cs typeface="Myriad pro"/>
              </a:rPr>
              <a:t>chiefly by:</a:t>
            </a:r>
          </a:p>
          <a:p>
            <a:pPr marL="171450" lvl="0" indent="-171450" algn="l" rtl="0">
              <a:spcBef>
                <a:spcPts val="300"/>
              </a:spcBef>
              <a:spcAft>
                <a:spcPts val="300"/>
              </a:spcAft>
              <a:buClr>
                <a:srgbClr val="004F9F"/>
              </a:buClr>
              <a:buFont typeface="Wingdings" panose="05000000000000000000" pitchFamily="2" charset="2"/>
              <a:buChar char="§"/>
            </a:pPr>
            <a:r>
              <a:rPr lang="en" sz="1200" b="0" i="0" u="none" baseline="0" dirty="0">
                <a:solidFill>
                  <a:srgbClr val="3A4D98"/>
                </a:solidFill>
              </a:rPr>
              <a:t>increased demand for transport services associated with improved business conditions</a:t>
            </a:r>
          </a:p>
          <a:p>
            <a:pPr marL="171450" indent="-171450" algn="l" rtl="0">
              <a:spcBef>
                <a:spcPts val="300"/>
              </a:spcBef>
              <a:spcAft>
                <a:spcPts val="300"/>
              </a:spcAft>
              <a:buClr>
                <a:srgbClr val="004F9F"/>
              </a:buClr>
              <a:buFont typeface="Wingdings" panose="05000000000000000000" pitchFamily="2" charset="2"/>
              <a:buChar char="§"/>
            </a:pPr>
            <a:r>
              <a:rPr lang="en" sz="1200" b="0" i="0" u="none" baseline="0" dirty="0">
                <a:solidFill>
                  <a:srgbClr val="3A4D98"/>
                </a:solidFill>
              </a:rPr>
              <a:t>increased revenues from contracts with customers:</a:t>
            </a:r>
            <a:endParaRPr lang="en" sz="1200" dirty="0">
              <a:solidFill>
                <a:srgbClr val="3A4D98"/>
              </a:solidFill>
            </a:endParaRPr>
          </a:p>
          <a:p>
            <a:pPr marL="628650" lvl="1" indent="-171450" algn="l" rtl="0">
              <a:spcBef>
                <a:spcPts val="300"/>
              </a:spcBef>
              <a:spcAft>
                <a:spcPts val="300"/>
              </a:spcAft>
              <a:buClr>
                <a:srgbClr val="004F9F"/>
              </a:buClr>
              <a:buFont typeface="Courier New" panose="02070309020205020404" pitchFamily="49" charset="0"/>
              <a:buChar char="o"/>
            </a:pPr>
            <a:r>
              <a:rPr lang="en" sz="1200" b="0" i="0" u="none" baseline="0" dirty="0">
                <a:solidFill>
                  <a:srgbClr val="3A4D98"/>
                </a:solidFill>
              </a:rPr>
              <a:t>from transportation and forwarding services,</a:t>
            </a:r>
          </a:p>
          <a:p>
            <a:pPr marL="628650" lvl="1" indent="-171450" algn="l" rtl="0">
              <a:spcBef>
                <a:spcPts val="300"/>
              </a:spcBef>
              <a:spcAft>
                <a:spcPts val="300"/>
              </a:spcAft>
              <a:buClr>
                <a:srgbClr val="004F9F"/>
              </a:buClr>
              <a:buFont typeface="Courier New" panose="02070309020205020404" pitchFamily="49" charset="0"/>
              <a:buChar char="o"/>
            </a:pPr>
            <a:r>
              <a:rPr lang="en" sz="1200" b="0" i="0" u="none" baseline="0" dirty="0">
                <a:solidFill>
                  <a:srgbClr val="3A4D98"/>
                </a:solidFill>
              </a:rPr>
              <a:t>from siding and traction services</a:t>
            </a:r>
            <a:endParaRPr lang="en" sz="1200" dirty="0">
              <a:solidFill>
                <a:srgbClr val="3A4D98"/>
              </a:solidFill>
            </a:endParaRPr>
          </a:p>
          <a:p>
            <a:pPr marL="628650" lvl="1" indent="-171450" algn="l" rtl="0">
              <a:spcBef>
                <a:spcPts val="300"/>
              </a:spcBef>
              <a:spcAft>
                <a:spcPts val="300"/>
              </a:spcAft>
              <a:buClr>
                <a:srgbClr val="004F9F"/>
              </a:buClr>
              <a:buFont typeface="Courier New" panose="02070309020205020404" pitchFamily="49" charset="0"/>
              <a:buChar char="o"/>
            </a:pPr>
            <a:r>
              <a:rPr lang="en" sz="1200" b="0" i="0" u="none" baseline="0" dirty="0">
                <a:solidFill>
                  <a:srgbClr val="3A4D98"/>
                </a:solidFill>
              </a:rPr>
              <a:t>from sales of materials</a:t>
            </a:r>
          </a:p>
          <a:p>
            <a:pPr marL="171450" lvl="0" indent="-171450" algn="l" rtl="0">
              <a:spcBef>
                <a:spcPts val="300"/>
              </a:spcBef>
              <a:spcAft>
                <a:spcPts val="300"/>
              </a:spcAft>
              <a:buClr>
                <a:srgbClr val="004F9F"/>
              </a:buClr>
              <a:buFont typeface="Wingdings" panose="05000000000000000000" pitchFamily="2" charset="2"/>
              <a:buChar char="§"/>
            </a:pPr>
            <a:r>
              <a:rPr lang="en" sz="1200" b="0" i="0" u="none" baseline="0" dirty="0">
                <a:solidFill>
                  <a:srgbClr val="3A4D98"/>
                </a:solidFill>
              </a:rPr>
              <a:t>increase in freight volume and freight turnover by 8.6% and 8.2%, respectively</a:t>
            </a:r>
          </a:p>
          <a:p>
            <a:pPr algn="l" rtl="0">
              <a:spcBef>
                <a:spcPts val="300"/>
              </a:spcBef>
              <a:spcAft>
                <a:spcPts val="300"/>
              </a:spcAft>
              <a:buClr>
                <a:srgbClr val="004F9F"/>
              </a:buClr>
            </a:pPr>
            <a:endParaRPr lang="en" sz="1200" strike="sngStrike" dirty="0">
              <a:solidFill>
                <a:srgbClr val="3A4D98"/>
              </a:solidFill>
              <a:cs typeface="Myriad pro"/>
            </a:endParaRPr>
          </a:p>
        </p:txBody>
      </p:sp>
      <p:graphicFrame>
        <p:nvGraphicFramePr>
          <p:cNvPr id="65" name="Chart 3"/>
          <p:cNvGraphicFramePr/>
          <p:nvPr>
            <p:custDataLst>
              <p:tags r:id="rId4"/>
            </p:custDataLst>
            <p:extLst>
              <p:ext uri="{D42A27DB-BD31-4B8C-83A1-F6EECF244321}">
                <p14:modId xmlns:p14="http://schemas.microsoft.com/office/powerpoint/2010/main" val="251395076"/>
              </p:ext>
            </p:extLst>
          </p:nvPr>
        </p:nvGraphicFramePr>
        <p:xfrm>
          <a:off x="452438" y="2611438"/>
          <a:ext cx="6964362" cy="31400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6"/>
          </a:graphicData>
        </a:graphic>
      </p:graphicFrame>
      <p:cxnSp>
        <p:nvCxnSpPr>
          <p:cNvPr id="8" name="Łącznik prosty 7"/>
          <p:cNvCxnSpPr/>
          <p:nvPr>
            <p:custDataLst>
              <p:tags r:id="rId5"/>
            </p:custDataLst>
          </p:nvPr>
        </p:nvCxnSpPr>
        <p:spPr bwMode="auto">
          <a:xfrm flipV="1">
            <a:off x="5632450" y="3028950"/>
            <a:ext cx="0" cy="261938"/>
          </a:xfrm>
          <a:prstGeom prst="line">
            <a:avLst/>
          </a:prstGeom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" name="Łącznik prosty 8"/>
          <p:cNvCxnSpPr/>
          <p:nvPr>
            <p:custDataLst>
              <p:tags r:id="rId6"/>
            </p:custDataLst>
          </p:nvPr>
        </p:nvCxnSpPr>
        <p:spPr bwMode="auto">
          <a:xfrm>
            <a:off x="5632450" y="3028950"/>
            <a:ext cx="1133475" cy="0"/>
          </a:xfrm>
          <a:prstGeom prst="line">
            <a:avLst/>
          </a:prstGeom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" name="Łącznik prosty 9"/>
          <p:cNvCxnSpPr/>
          <p:nvPr>
            <p:custDataLst>
              <p:tags r:id="rId7"/>
            </p:custDataLst>
          </p:nvPr>
        </p:nvCxnSpPr>
        <p:spPr bwMode="auto">
          <a:xfrm>
            <a:off x="6765925" y="3028950"/>
            <a:ext cx="0" cy="152400"/>
          </a:xfrm>
          <a:prstGeom prst="line">
            <a:avLst/>
          </a:prstGeom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1" name="Prostokąt 30"/>
          <p:cNvSpPr/>
          <p:nvPr>
            <p:custDataLst>
              <p:tags r:id="rId8"/>
            </p:custDataLst>
          </p:nvPr>
        </p:nvSpPr>
        <p:spPr bwMode="gray">
          <a:xfrm>
            <a:off x="3167063" y="4098925"/>
            <a:ext cx="400050" cy="165100"/>
          </a:xfrm>
          <a:prstGeom prst="rect">
            <a:avLst/>
          </a:prstGeom>
          <a:noFill/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22225" tIns="0" rIns="22225" bIns="0" rtlCol="0" anchor="ctr"/>
          <a:lstStyle/>
          <a:p>
            <a:pPr algn="ctr" rtl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fld id="{C7E42E4F-12D0-4CB5-B33F-D8D9042EF028}" type="datetime'5.18'">
              <a:rPr sz="1200">
                <a:solidFill>
                  <a:schemeClr val="tx1"/>
                </a:solidFill>
                <a:latin typeface="Arial Black" panose="020B0A04020102020204" pitchFamily="34" charset="0"/>
              </a:rPr>
              <a:pPr/>
              <a:t>5.18</a:t>
            </a:fld>
            <a:endParaRPr lang="en" sz="1200">
              <a:solidFill>
                <a:schemeClr val="tx1"/>
              </a:solidFill>
              <a:latin typeface="Arial Black" panose="020B0A04020102020204" pitchFamily="34" charset="0"/>
              <a:sym typeface="Arial Black" panose="020B0A04020102020204" pitchFamily="34" charset="0"/>
            </a:endParaRPr>
          </a:p>
        </p:txBody>
      </p:sp>
      <p:sp>
        <p:nvSpPr>
          <p:cNvPr id="33" name="Prostokąt 32"/>
          <p:cNvSpPr/>
          <p:nvPr>
            <p:custDataLst>
              <p:tags r:id="rId9"/>
            </p:custDataLst>
          </p:nvPr>
        </p:nvSpPr>
        <p:spPr bwMode="gray">
          <a:xfrm>
            <a:off x="4300538" y="4213225"/>
            <a:ext cx="400050" cy="165100"/>
          </a:xfrm>
          <a:prstGeom prst="rect">
            <a:avLst/>
          </a:prstGeom>
          <a:noFill/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22225" tIns="0" rIns="22225" bIns="0" rtlCol="0" anchor="ctr"/>
          <a:lstStyle/>
          <a:p>
            <a:pPr algn="ctr" rtl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fld id="{CC6F8D6D-20B8-4F70-A927-B77B41BB3229}" type="datetime'4.78'">
              <a:rPr sz="1200">
                <a:solidFill>
                  <a:schemeClr val="tx1"/>
                </a:solidFill>
                <a:latin typeface="Arial Black" panose="020B0A04020102020204" pitchFamily="34" charset="0"/>
              </a:rPr>
              <a:pPr/>
              <a:t>4.78</a:t>
            </a:fld>
            <a:endParaRPr lang="en" sz="1200" dirty="0">
              <a:solidFill>
                <a:schemeClr val="tx1"/>
              </a:solidFill>
              <a:latin typeface="Arial Black" panose="020B0A04020102020204" pitchFamily="34" charset="0"/>
              <a:sym typeface="Arial Black" panose="020B0A04020102020204" pitchFamily="34" charset="0"/>
            </a:endParaRPr>
          </a:p>
        </p:txBody>
      </p:sp>
      <p:sp>
        <p:nvSpPr>
          <p:cNvPr id="28" name="Prostokąt 27"/>
          <p:cNvSpPr/>
          <p:nvPr>
            <p:custDataLst>
              <p:tags r:id="rId10"/>
            </p:custDataLst>
          </p:nvPr>
        </p:nvSpPr>
        <p:spPr bwMode="gray">
          <a:xfrm>
            <a:off x="2033588" y="4240213"/>
            <a:ext cx="400050" cy="165100"/>
          </a:xfrm>
          <a:prstGeom prst="rect">
            <a:avLst/>
          </a:prstGeom>
          <a:noFill/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22225" tIns="0" rIns="22225" bIns="0" rtlCol="0" anchor="ctr"/>
          <a:lstStyle/>
          <a:p>
            <a:pPr algn="ctr" rtl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fld id="{FA568E97-F9BB-4B8F-99CC-605CBECCDC44}" type="datetime'4.69'">
              <a:rPr sz="1200">
                <a:solidFill>
                  <a:schemeClr val="tx1"/>
                </a:solidFill>
                <a:latin typeface="Arial Black" panose="020B0A04020102020204" pitchFamily="34" charset="0"/>
              </a:rPr>
              <a:pPr/>
              <a:t>4.69</a:t>
            </a:fld>
            <a:endParaRPr lang="en" sz="1200">
              <a:solidFill>
                <a:schemeClr val="tx1"/>
              </a:solidFill>
              <a:latin typeface="Arial Black" panose="020B0A04020102020204" pitchFamily="34" charset="0"/>
              <a:sym typeface="Arial Black" panose="020B0A04020102020204" pitchFamily="34" charset="0"/>
            </a:endParaRPr>
          </a:p>
        </p:txBody>
      </p:sp>
      <p:sp>
        <p:nvSpPr>
          <p:cNvPr id="24" name="Prostokąt 23"/>
          <p:cNvSpPr/>
          <p:nvPr>
            <p:custDataLst>
              <p:tags r:id="rId11"/>
            </p:custDataLst>
          </p:nvPr>
        </p:nvSpPr>
        <p:spPr bwMode="gray">
          <a:xfrm>
            <a:off x="900113" y="4330700"/>
            <a:ext cx="400050" cy="165100"/>
          </a:xfrm>
          <a:prstGeom prst="rect">
            <a:avLst/>
          </a:prstGeom>
          <a:noFill/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22225" tIns="0" rIns="22225" bIns="0" rtlCol="0" anchor="ctr"/>
          <a:lstStyle/>
          <a:p>
            <a:pPr algn="ctr" rtl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fld id="{B86B2EE3-BABD-4EA6-BB3F-B908C4EAD95C}" type="datetime'4.37'">
              <a:rPr sz="1200">
                <a:solidFill>
                  <a:schemeClr val="tx1"/>
                </a:solidFill>
                <a:latin typeface="Arial Black" panose="020B0A04020102020204" pitchFamily="34" charset="0"/>
              </a:rPr>
              <a:pPr/>
              <a:t>4.37</a:t>
            </a:fld>
            <a:endParaRPr lang="en" sz="1200">
              <a:solidFill>
                <a:schemeClr val="tx1"/>
              </a:solidFill>
              <a:latin typeface="Arial Black" panose="020B0A04020102020204" pitchFamily="34" charset="0"/>
              <a:sym typeface="Arial Black" panose="020B0A04020102020204" pitchFamily="34" charset="0"/>
            </a:endParaRPr>
          </a:p>
        </p:txBody>
      </p:sp>
      <p:sp>
        <p:nvSpPr>
          <p:cNvPr id="45" name="Prostokąt 44"/>
          <p:cNvSpPr/>
          <p:nvPr>
            <p:custDataLst>
              <p:tags r:id="rId12"/>
            </p:custDataLst>
          </p:nvPr>
        </p:nvSpPr>
        <p:spPr bwMode="gray">
          <a:xfrm>
            <a:off x="6565900" y="4360863"/>
            <a:ext cx="400050" cy="165100"/>
          </a:xfrm>
          <a:prstGeom prst="rect">
            <a:avLst/>
          </a:prstGeom>
          <a:noFill/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22225" tIns="0" rIns="22225" bIns="0" rtlCol="0" anchor="ctr"/>
          <a:lstStyle/>
          <a:p>
            <a:pPr algn="ctr" rtl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fld id="{A2F641B2-9E22-4301-A40C-566C14325868}" type="datetime'4.27'">
              <a:rPr sz="1200">
                <a:solidFill>
                  <a:schemeClr val="bg1"/>
                </a:solidFill>
                <a:latin typeface="Arial Black" panose="020B0A04020102020204" pitchFamily="34" charset="0"/>
                <a:sym typeface="+mn-lt"/>
              </a:rPr>
              <a:pPr/>
              <a:t>4.27</a:t>
            </a:fld>
            <a:endParaRPr lang="en" sz="1200" dirty="0">
              <a:solidFill>
                <a:schemeClr val="bg1"/>
              </a:solidFill>
              <a:latin typeface="Arial Black" panose="020B0A04020102020204" pitchFamily="34" charset="0"/>
              <a:sym typeface="+mn-lt"/>
            </a:endParaRPr>
          </a:p>
        </p:txBody>
      </p:sp>
      <p:sp>
        <p:nvSpPr>
          <p:cNvPr id="37" name="Prostokąt 36"/>
          <p:cNvSpPr/>
          <p:nvPr>
            <p:custDataLst>
              <p:tags r:id="rId13"/>
            </p:custDataLst>
          </p:nvPr>
        </p:nvSpPr>
        <p:spPr bwMode="gray">
          <a:xfrm>
            <a:off x="5432425" y="4416425"/>
            <a:ext cx="400050" cy="165100"/>
          </a:xfrm>
          <a:prstGeom prst="rect">
            <a:avLst/>
          </a:prstGeom>
          <a:noFill/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22225" tIns="0" rIns="22225" bIns="0" rtlCol="0" anchor="ctr"/>
          <a:lstStyle/>
          <a:p>
            <a:pPr algn="ctr" rtl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fld id="{3EF1677D-2ADB-4475-9C25-B39B6FDA21B1}" type="datetime'4.08'">
              <a:rPr sz="1200">
                <a:solidFill>
                  <a:schemeClr val="tx1"/>
                </a:solidFill>
                <a:latin typeface="Arial Black" panose="020B0A04020102020204" pitchFamily="34" charset="0"/>
              </a:rPr>
              <a:pPr/>
              <a:t>4.08</a:t>
            </a:fld>
            <a:endParaRPr lang="en" sz="1200" dirty="0">
              <a:solidFill>
                <a:schemeClr val="tx1"/>
              </a:solidFill>
              <a:latin typeface="Arial Black" panose="020B0A04020102020204" pitchFamily="34" charset="0"/>
              <a:sym typeface="+mn-lt"/>
            </a:endParaRPr>
          </a:p>
        </p:txBody>
      </p:sp>
      <p:sp>
        <p:nvSpPr>
          <p:cNvPr id="26" name="Prostokąt 25"/>
          <p:cNvSpPr/>
          <p:nvPr>
            <p:custDataLst>
              <p:tags r:id="rId14"/>
            </p:custDataLst>
          </p:nvPr>
        </p:nvSpPr>
        <p:spPr bwMode="auto">
          <a:xfrm>
            <a:off x="896938" y="5727700"/>
            <a:ext cx="406400" cy="212725"/>
          </a:xfrm>
          <a:prstGeom prst="rect">
            <a:avLst/>
          </a:prstGeom>
          <a:noFill/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rtlCol="0" anchor="t"/>
          <a:lstStyle/>
          <a:p>
            <a:pPr algn="ctr" rtl="0">
              <a:spcBef>
                <a:spcPct val="0"/>
              </a:spcBef>
              <a:spcAft>
                <a:spcPct val="0"/>
              </a:spcAft>
            </a:pPr>
            <a:fld id="{2993D9CA-E635-4847-93DC-7E81ECD5C6C6}" type="datetime'2016'">
              <a:rPr sz="1400" i="1">
                <a:solidFill>
                  <a:srgbClr val="555454"/>
                </a:solidFill>
                <a:latin typeface="Arial" panose="020B0604020202020204" pitchFamily="34" charset="0"/>
              </a:rPr>
              <a:pPr/>
              <a:t>2016</a:t>
            </a:fld>
            <a:endParaRPr lang="en" sz="1400" i="1">
              <a:solidFill>
                <a:srgbClr val="555454"/>
              </a:solidFill>
              <a:latin typeface="Arial" panose="020B0604020202020204" pitchFamily="34" charset="0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17" name="Prostokąt 16"/>
          <p:cNvSpPr/>
          <p:nvPr>
            <p:custDataLst>
              <p:tags r:id="rId15"/>
            </p:custDataLst>
          </p:nvPr>
        </p:nvSpPr>
        <p:spPr bwMode="auto">
          <a:xfrm>
            <a:off x="2030413" y="5727700"/>
            <a:ext cx="406400" cy="212725"/>
          </a:xfrm>
          <a:prstGeom prst="rect">
            <a:avLst/>
          </a:prstGeom>
          <a:noFill/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rtlCol="0" anchor="t"/>
          <a:lstStyle/>
          <a:p>
            <a:pPr algn="ctr" rtl="0">
              <a:spcBef>
                <a:spcPct val="0"/>
              </a:spcBef>
              <a:spcAft>
                <a:spcPct val="0"/>
              </a:spcAft>
            </a:pPr>
            <a:fld id="{BAE706D0-39C1-4239-A072-FC2FD8E70372}" type="datetime'2017'">
              <a:rPr sz="1400" i="1">
                <a:solidFill>
                  <a:srgbClr val="555454"/>
                </a:solidFill>
                <a:latin typeface="Arial" panose="020B0604020202020204" pitchFamily="34" charset="0"/>
              </a:rPr>
              <a:pPr/>
              <a:t>2017</a:t>
            </a:fld>
            <a:endParaRPr lang="en" sz="1400" i="1">
              <a:solidFill>
                <a:srgbClr val="555454"/>
              </a:solidFill>
              <a:latin typeface="Arial" panose="020B0604020202020204" pitchFamily="34" charset="0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18" name="Prostokąt 17"/>
          <p:cNvSpPr/>
          <p:nvPr>
            <p:custDataLst>
              <p:tags r:id="rId16"/>
            </p:custDataLst>
          </p:nvPr>
        </p:nvSpPr>
        <p:spPr bwMode="auto">
          <a:xfrm>
            <a:off x="3163888" y="5727700"/>
            <a:ext cx="406400" cy="212725"/>
          </a:xfrm>
          <a:prstGeom prst="rect">
            <a:avLst/>
          </a:prstGeom>
          <a:noFill/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rtlCol="0" anchor="t"/>
          <a:lstStyle/>
          <a:p>
            <a:pPr algn="ctr" rtl="0">
              <a:spcBef>
                <a:spcPct val="0"/>
              </a:spcBef>
              <a:spcAft>
                <a:spcPct val="0"/>
              </a:spcAft>
            </a:pPr>
            <a:fld id="{3B146FF4-65DD-482E-8640-B250CA4A5072}" type="datetime'2018'">
              <a:rPr sz="1400" i="1">
                <a:solidFill>
                  <a:srgbClr val="555454"/>
                </a:solidFill>
                <a:latin typeface="Arial" panose="020B0604020202020204" pitchFamily="34" charset="0"/>
              </a:rPr>
              <a:pPr/>
              <a:t>2018</a:t>
            </a:fld>
            <a:endParaRPr lang="en" sz="1400" i="1">
              <a:solidFill>
                <a:srgbClr val="555454"/>
              </a:solidFill>
              <a:latin typeface="Arial" panose="020B0604020202020204" pitchFamily="34" charset="0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35" name="Prostokąt 34"/>
          <p:cNvSpPr/>
          <p:nvPr>
            <p:custDataLst>
              <p:tags r:id="rId17"/>
            </p:custDataLst>
          </p:nvPr>
        </p:nvSpPr>
        <p:spPr bwMode="auto">
          <a:xfrm>
            <a:off x="4297363" y="5727700"/>
            <a:ext cx="406400" cy="212725"/>
          </a:xfrm>
          <a:prstGeom prst="rect">
            <a:avLst/>
          </a:prstGeom>
          <a:noFill/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rtlCol="0" anchor="t"/>
          <a:lstStyle/>
          <a:p>
            <a:pPr algn="ctr" rtl="0">
              <a:spcBef>
                <a:spcPct val="0"/>
              </a:spcBef>
              <a:spcAft>
                <a:spcPct val="0"/>
              </a:spcAft>
            </a:pPr>
            <a:fld id="{3D6AB984-6894-4FA1-84E6-9E84A6712E2E}" type="datetime'2019'">
              <a:rPr sz="1400" i="1">
                <a:solidFill>
                  <a:srgbClr val="555454"/>
                </a:solidFill>
                <a:latin typeface="Arial" panose="020B0604020202020204" pitchFamily="34" charset="0"/>
              </a:rPr>
              <a:pPr/>
              <a:t>2019</a:t>
            </a:fld>
            <a:endParaRPr lang="en" sz="1400" i="1">
              <a:solidFill>
                <a:srgbClr val="555454"/>
              </a:solidFill>
              <a:latin typeface="Arial" panose="020B0604020202020204" pitchFamily="34" charset="0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38" name="Prostokąt 37"/>
          <p:cNvSpPr/>
          <p:nvPr>
            <p:custDataLst>
              <p:tags r:id="rId18"/>
            </p:custDataLst>
          </p:nvPr>
        </p:nvSpPr>
        <p:spPr bwMode="auto">
          <a:xfrm>
            <a:off x="5429250" y="5727700"/>
            <a:ext cx="406400" cy="212725"/>
          </a:xfrm>
          <a:prstGeom prst="rect">
            <a:avLst/>
          </a:prstGeom>
          <a:noFill/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rtlCol="0" anchor="t"/>
          <a:lstStyle/>
          <a:p>
            <a:pPr algn="ctr" rtl="0">
              <a:spcBef>
                <a:spcPct val="0"/>
              </a:spcBef>
              <a:spcAft>
                <a:spcPct val="0"/>
              </a:spcAft>
            </a:pPr>
            <a:fld id="{9C7B0959-4710-402A-9CBA-321B8FB0FC82}" type="datetime'2020'">
              <a:rPr sz="1400" i="1">
                <a:solidFill>
                  <a:srgbClr val="555454"/>
                </a:solidFill>
                <a:latin typeface="Arial" panose="020B0604020202020204" pitchFamily="34" charset="0"/>
              </a:rPr>
              <a:pPr/>
              <a:t>2020</a:t>
            </a:fld>
            <a:endParaRPr lang="en" sz="1400" i="1">
              <a:solidFill>
                <a:srgbClr val="555454"/>
              </a:solidFill>
              <a:latin typeface="Arial" panose="020B0604020202020204" pitchFamily="34" charset="0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40" name="Prostokąt 39"/>
          <p:cNvSpPr/>
          <p:nvPr>
            <p:custDataLst>
              <p:tags r:id="rId19"/>
            </p:custDataLst>
          </p:nvPr>
        </p:nvSpPr>
        <p:spPr bwMode="auto">
          <a:xfrm>
            <a:off x="6562725" y="5727700"/>
            <a:ext cx="406400" cy="212725"/>
          </a:xfrm>
          <a:prstGeom prst="rect">
            <a:avLst/>
          </a:prstGeom>
          <a:noFill/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rtlCol="0" anchor="t"/>
          <a:lstStyle/>
          <a:p>
            <a:pPr algn="ctr" rtl="0">
              <a:spcBef>
                <a:spcPct val="0"/>
              </a:spcBef>
              <a:spcAft>
                <a:spcPct val="0"/>
              </a:spcAft>
            </a:pPr>
            <a:fld id="{BF34FB52-8421-4A86-8A79-979E8BEDCF0D}" type="datetime'2021'">
              <a:rPr sz="1400" i="1">
                <a:solidFill>
                  <a:srgbClr val="555454"/>
                </a:solidFill>
                <a:latin typeface="Arial" panose="020B0604020202020204" pitchFamily="34" charset="0"/>
              </a:rPr>
              <a:pPr/>
              <a:t>2021</a:t>
            </a:fld>
            <a:endParaRPr lang="en" sz="1400" i="1">
              <a:solidFill>
                <a:srgbClr val="555454"/>
              </a:solidFill>
              <a:latin typeface="Arial" panose="020B0604020202020204" pitchFamily="34" charset="0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19" name="pole tekstowe 18"/>
          <p:cNvSpPr txBox="1"/>
          <p:nvPr/>
        </p:nvSpPr>
        <p:spPr>
          <a:xfrm>
            <a:off x="675114" y="7182693"/>
            <a:ext cx="946750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rtl="0"/>
            <a:r>
              <a:rPr lang="en" sz="900" b="0" i="1" u="none" baseline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To facilitate the reading of this presentation, some figures have been rounded off, which may cause negligible deviations in the presented data.</a:t>
            </a:r>
          </a:p>
        </p:txBody>
      </p:sp>
      <p:sp>
        <p:nvSpPr>
          <p:cNvPr id="6" name="Elipsa 5"/>
          <p:cNvSpPr/>
          <p:nvPr>
            <p:custDataLst>
              <p:tags r:id="rId20"/>
            </p:custDataLst>
          </p:nvPr>
        </p:nvSpPr>
        <p:spPr bwMode="auto">
          <a:xfrm>
            <a:off x="5949950" y="2855913"/>
            <a:ext cx="498475" cy="346075"/>
          </a:xfrm>
          <a:prstGeom prst="ellipse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 rtl="0">
              <a:spcBef>
                <a:spcPct val="0"/>
              </a:spcBef>
              <a:spcAft>
                <a:spcPct val="0"/>
              </a:spcAft>
            </a:pPr>
            <a:fld id="{5C31B38B-FB7D-48F4-8F36-FA788011A352}" type="datetime'+5%'">
              <a:rPr sz="1600" b="1">
                <a:solidFill>
                  <a:schemeClr val="tx1"/>
                </a:solidFill>
                <a:sym typeface="+mn-lt"/>
              </a:rPr>
              <a:pPr algn="ctr">
                <a:spcBef>
                  <a:spcPct val="0"/>
                </a:spcBef>
                <a:spcAft>
                  <a:spcPct val="0"/>
                </a:spcAft>
              </a:pPr>
              <a:t>+5%</a:t>
            </a:fld>
            <a:endParaRPr lang="en" sz="1600" b="1">
              <a:solidFill>
                <a:schemeClr val="tx1"/>
              </a:solidFill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409582443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ymbol zastępczy numeru slajdu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algn="r" rtl="0"/>
            <a:fld id="{022581BA-A277-4FE5-891C-DC92D7F0A26A}" type="slidenum">
              <a:rPr/>
              <a:pPr algn="r" rtl="0"/>
              <a:t>8</a:t>
            </a:fld>
            <a:endParaRPr lang="en" dirty="0"/>
          </a:p>
        </p:txBody>
      </p:sp>
      <p:sp>
        <p:nvSpPr>
          <p:cNvPr id="31" name="Prostokąt 30" hidden="1"/>
          <p:cNvSpPr/>
          <p:nvPr/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 rtl="0"/>
            <a:endParaRPr lang="en" sz="1200" b="1" dirty="0">
              <a:latin typeface="Arial Black" panose="020B0A04020102020204" pitchFamily="34" charset="0"/>
              <a:sym typeface="Arial Black" panose="020B0A04020102020204" pitchFamily="34" charset="0"/>
            </a:endParaRPr>
          </a:p>
        </p:txBody>
      </p:sp>
      <p:sp>
        <p:nvSpPr>
          <p:cNvPr id="60" name="Rectangle 59" hidden="1"/>
          <p:cNvSpPr/>
          <p:nvPr>
            <p:custDataLst>
              <p:tags r:id="rId2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algn="ctr" rtl="0">
              <a:spcBef>
                <a:spcPct val="0"/>
              </a:spcBef>
              <a:spcAft>
                <a:spcPct val="0"/>
              </a:spcAft>
            </a:pPr>
            <a:endParaRPr lang="en" sz="1200" dirty="0">
              <a:latin typeface="Arial Black" panose="020B0A04020102020204" pitchFamily="34" charset="0"/>
              <a:sym typeface="Arial Black" panose="020B0A04020102020204" pitchFamily="34" charset="0"/>
            </a:endParaRPr>
          </a:p>
        </p:txBody>
      </p:sp>
      <p:sp>
        <p:nvSpPr>
          <p:cNvPr id="9" name="Prostokąt 8" hidden="1"/>
          <p:cNvSpPr/>
          <p:nvPr/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 rtl="0"/>
            <a:endParaRPr lang="en" sz="1400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67" name="Object 66" hidden="1"/>
          <p:cNvGraphicFramePr>
            <a:graphicFrameLocks noChangeAspect="1"/>
          </p:cNvGraphicFramePr>
          <p:nvPr>
            <p:custDataLst>
              <p:tags r:id="rId3"/>
            </p:custDataLst>
            <p:extLst>
              <p:ext uri="{D42A27DB-BD31-4B8C-83A1-F6EECF244321}">
                <p14:modId xmlns:p14="http://schemas.microsoft.com/office/powerpoint/2010/main" val="3209893495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4929" name="think-cell Slide" r:id="rId17" imgW="395" imgH="394" progId="TCLayout.ActiveDocument.1">
                  <p:embed/>
                </p:oleObj>
              </mc:Choice>
              <mc:Fallback>
                <p:oleObj name="think-cell Slide" r:id="rId17" imgW="395" imgH="394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8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56" name="Obraz 55" descr="strzalka.png"/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5114" y="798439"/>
            <a:ext cx="540000" cy="727158"/>
          </a:xfrm>
          <a:prstGeom prst="rect">
            <a:avLst/>
          </a:prstGeom>
        </p:spPr>
      </p:pic>
      <p:sp>
        <p:nvSpPr>
          <p:cNvPr id="57" name="object 3"/>
          <p:cNvSpPr txBox="1"/>
          <p:nvPr/>
        </p:nvSpPr>
        <p:spPr>
          <a:xfrm>
            <a:off x="1513319" y="802904"/>
            <a:ext cx="8721294" cy="32060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l" rtl="0">
              <a:spcBef>
                <a:spcPts val="100"/>
              </a:spcBef>
            </a:pPr>
            <a:r>
              <a:rPr lang="en" sz="2000" b="0" i="0" u="none" spc="-5" baseline="0">
                <a:solidFill>
                  <a:srgbClr val="3A4D98"/>
                </a:solidFill>
                <a:latin typeface="Myriad Pro"/>
                <a:ea typeface="Myriad Pro"/>
                <a:cs typeface="Myriad Pro"/>
              </a:rPr>
              <a:t>Unit costs and revenues of the PKP CARGO Group</a:t>
            </a:r>
          </a:p>
        </p:txBody>
      </p:sp>
      <p:sp>
        <p:nvSpPr>
          <p:cNvPr id="59" name="object 59"/>
          <p:cNvSpPr txBox="1"/>
          <p:nvPr/>
        </p:nvSpPr>
        <p:spPr>
          <a:xfrm>
            <a:off x="2251366" y="802904"/>
            <a:ext cx="7743025" cy="32060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l" rtl="0">
              <a:lnSpc>
                <a:spcPct val="100000"/>
              </a:lnSpc>
              <a:spcBef>
                <a:spcPts val="100"/>
              </a:spcBef>
            </a:pPr>
            <a:endParaRPr lang="en" sz="2000" spc="-5" dirty="0">
              <a:solidFill>
                <a:srgbClr val="3A4D98"/>
              </a:solidFill>
              <a:latin typeface="Myriad Pro"/>
              <a:cs typeface="Myriad Pro"/>
            </a:endParaRPr>
          </a:p>
        </p:txBody>
      </p:sp>
      <p:sp>
        <p:nvSpPr>
          <p:cNvPr id="98" name="object 7"/>
          <p:cNvSpPr txBox="1"/>
          <p:nvPr/>
        </p:nvSpPr>
        <p:spPr>
          <a:xfrm>
            <a:off x="5746750" y="1536543"/>
            <a:ext cx="1989138" cy="56169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3970" marR="5080">
              <a:spcBef>
                <a:spcPts val="100"/>
              </a:spcBef>
            </a:pPr>
            <a:r>
              <a:rPr lang="en" sz="1200" b="1" spc="10" dirty="0">
                <a:solidFill>
                  <a:srgbClr val="3A4D98"/>
                </a:solidFill>
                <a:latin typeface="Myriad Pro"/>
                <a:ea typeface="Myriad Pro"/>
                <a:cs typeface="Myriad Pro"/>
              </a:rPr>
              <a:t>UNIT COSTS </a:t>
            </a:r>
            <a:r>
              <a:rPr lang="pl-PL" sz="1200" b="1" spc="10" dirty="0">
                <a:solidFill>
                  <a:srgbClr val="3A4D98"/>
                </a:solidFill>
                <a:latin typeface="Myriad Pro"/>
                <a:ea typeface="Myriad Pro"/>
                <a:cs typeface="Myriad Pro"/>
              </a:rPr>
              <a:t/>
            </a:r>
            <a:br>
              <a:rPr lang="pl-PL" sz="1200" b="1" spc="10" dirty="0">
                <a:solidFill>
                  <a:srgbClr val="3A4D98"/>
                </a:solidFill>
                <a:latin typeface="Myriad Pro"/>
                <a:ea typeface="Myriad Pro"/>
                <a:cs typeface="Myriad Pro"/>
              </a:rPr>
            </a:br>
            <a:r>
              <a:rPr lang="pl-PL" sz="1200" b="1" spc="10" dirty="0">
                <a:solidFill>
                  <a:srgbClr val="3A4D98"/>
                </a:solidFill>
                <a:latin typeface="Myriad Pro"/>
                <a:ea typeface="Myriad Pro"/>
                <a:cs typeface="Myriad Pro"/>
              </a:rPr>
              <a:t>OF THE </a:t>
            </a:r>
            <a:r>
              <a:rPr lang="en" sz="1200" b="1" spc="10" dirty="0">
                <a:solidFill>
                  <a:srgbClr val="3A4D98"/>
                </a:solidFill>
                <a:latin typeface="Myriad Pro"/>
                <a:ea typeface="Myriad Pro"/>
                <a:cs typeface="Myriad Pro"/>
              </a:rPr>
              <a:t>PKP </a:t>
            </a:r>
            <a:r>
              <a:rPr lang="en" sz="1200" b="1" i="0" u="none" spc="10" baseline="0" dirty="0">
                <a:solidFill>
                  <a:srgbClr val="3A4D98"/>
                </a:solidFill>
                <a:latin typeface="Myriad Pro"/>
                <a:ea typeface="Myriad Pro"/>
                <a:cs typeface="Myriad Pro"/>
              </a:rPr>
              <a:t>CARGO GROUP</a:t>
            </a:r>
            <a:endParaRPr sz="1200" dirty="0">
              <a:solidFill>
                <a:srgbClr val="454545"/>
              </a:solidFill>
              <a:latin typeface="Myriad Pro"/>
              <a:cs typeface="Myriad Pro"/>
            </a:endParaRPr>
          </a:p>
          <a:p>
            <a:pPr marL="12700" algn="l" rtl="0">
              <a:lnSpc>
                <a:spcPts val="1415"/>
              </a:lnSpc>
            </a:pPr>
            <a:r>
              <a:rPr lang="en" sz="1200" b="0" i="0" u="none" spc="-25" baseline="0" dirty="0">
                <a:solidFill>
                  <a:srgbClr val="454545"/>
                </a:solidFill>
                <a:latin typeface="Arial"/>
                <a:ea typeface="Arial"/>
                <a:cs typeface="Arial"/>
              </a:rPr>
              <a:t>PLN / thous</a:t>
            </a:r>
            <a:r>
              <a:rPr lang="pl-PL" sz="1200" spc="-25" dirty="0">
                <a:solidFill>
                  <a:srgbClr val="454545"/>
                </a:solidFill>
                <a:latin typeface="Arial"/>
                <a:ea typeface="Arial"/>
                <a:cs typeface="Arial"/>
              </a:rPr>
              <a:t>. </a:t>
            </a:r>
            <a:r>
              <a:rPr lang="en" sz="1200" b="0" i="0" u="none" spc="-25" baseline="0" dirty="0">
                <a:solidFill>
                  <a:srgbClr val="454545"/>
                </a:solidFill>
                <a:latin typeface="Arial"/>
                <a:ea typeface="Arial"/>
                <a:cs typeface="Arial"/>
              </a:rPr>
              <a:t>tkm</a:t>
            </a:r>
            <a:endParaRPr sz="1200" dirty="0">
              <a:solidFill>
                <a:srgbClr val="454545"/>
              </a:solidFill>
              <a:latin typeface="Arial"/>
              <a:cs typeface="Arial"/>
            </a:endParaRPr>
          </a:p>
        </p:txBody>
      </p:sp>
      <p:sp>
        <p:nvSpPr>
          <p:cNvPr id="61" name="object 61"/>
          <p:cNvSpPr txBox="1"/>
          <p:nvPr/>
        </p:nvSpPr>
        <p:spPr>
          <a:xfrm>
            <a:off x="1367281" y="1537693"/>
            <a:ext cx="2305462" cy="57964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3970" marR="5080">
              <a:spcBef>
                <a:spcPts val="100"/>
              </a:spcBef>
            </a:pPr>
            <a:r>
              <a:rPr lang="en" sz="1200" b="1" spc="15" dirty="0">
                <a:solidFill>
                  <a:srgbClr val="3A4D98"/>
                </a:solidFill>
                <a:latin typeface="Myriad Pro"/>
              </a:rPr>
              <a:t>UNIT REVENUE</a:t>
            </a:r>
            <a:r>
              <a:rPr lang="pl-PL" sz="1200" b="1" spc="15" dirty="0">
                <a:solidFill>
                  <a:srgbClr val="3A4D98"/>
                </a:solidFill>
                <a:latin typeface="Myriad Pro"/>
              </a:rPr>
              <a:t>S </a:t>
            </a:r>
            <a:br>
              <a:rPr lang="pl-PL" sz="1200" b="1" spc="15" dirty="0">
                <a:solidFill>
                  <a:srgbClr val="3A4D98"/>
                </a:solidFill>
                <a:latin typeface="Myriad Pro"/>
              </a:rPr>
            </a:br>
            <a:r>
              <a:rPr lang="pl-PL" sz="1200" b="1" spc="15" dirty="0">
                <a:solidFill>
                  <a:srgbClr val="3A4D98"/>
                </a:solidFill>
                <a:latin typeface="Myriad Pro"/>
              </a:rPr>
              <a:t>OF THE </a:t>
            </a:r>
            <a:r>
              <a:rPr lang="en" sz="1200" b="1" spc="15" dirty="0">
                <a:solidFill>
                  <a:srgbClr val="3A4D98"/>
                </a:solidFill>
                <a:latin typeface="Myriad Pro"/>
              </a:rPr>
              <a:t> PKP </a:t>
            </a:r>
            <a:r>
              <a:rPr lang="en" sz="1200" b="1" i="0" u="none" spc="15" baseline="0" dirty="0">
                <a:solidFill>
                  <a:srgbClr val="3A4D98"/>
                </a:solidFill>
                <a:latin typeface="Myriad Pro"/>
                <a:ea typeface="Myriad Pro"/>
                <a:cs typeface="Myriad Pro"/>
              </a:rPr>
              <a:t>CARGO GROUP</a:t>
            </a:r>
            <a:endParaRPr sz="1200" dirty="0">
              <a:solidFill>
                <a:srgbClr val="454545"/>
              </a:solidFill>
              <a:latin typeface="Myriad Pro"/>
              <a:cs typeface="Myriad Pro"/>
            </a:endParaRPr>
          </a:p>
          <a:p>
            <a:pPr marL="12700" algn="l" rtl="0">
              <a:lnSpc>
                <a:spcPct val="100000"/>
              </a:lnSpc>
              <a:spcBef>
                <a:spcPts val="90"/>
              </a:spcBef>
            </a:pPr>
            <a:r>
              <a:rPr lang="en" sz="1200" b="0" i="0" u="none" spc="-25" baseline="0" dirty="0">
                <a:solidFill>
                  <a:srgbClr val="454545"/>
                </a:solidFill>
                <a:latin typeface="Arial"/>
                <a:ea typeface="Arial"/>
                <a:cs typeface="Arial"/>
              </a:rPr>
              <a:t>PLN / thous</a:t>
            </a:r>
            <a:r>
              <a:rPr lang="pl-PL" sz="1200" b="0" i="0" u="none" spc="-25" baseline="0" dirty="0">
                <a:solidFill>
                  <a:srgbClr val="454545"/>
                </a:solidFill>
                <a:latin typeface="Arial"/>
                <a:ea typeface="Arial"/>
                <a:cs typeface="Arial"/>
              </a:rPr>
              <a:t>.</a:t>
            </a:r>
            <a:r>
              <a:rPr lang="en" sz="1200" b="0" i="0" u="none" spc="-25" baseline="0" dirty="0">
                <a:solidFill>
                  <a:srgbClr val="454545"/>
                </a:solidFill>
                <a:latin typeface="Arial"/>
                <a:ea typeface="Arial"/>
                <a:cs typeface="Arial"/>
              </a:rPr>
              <a:t> tkm</a:t>
            </a:r>
            <a:endParaRPr sz="1200" dirty="0">
              <a:solidFill>
                <a:srgbClr val="454545"/>
              </a:solidFill>
              <a:latin typeface="Arial"/>
              <a:cs typeface="Arial"/>
            </a:endParaRPr>
          </a:p>
        </p:txBody>
      </p:sp>
      <p:sp>
        <p:nvSpPr>
          <p:cNvPr id="90" name="object 42"/>
          <p:cNvSpPr txBox="1"/>
          <p:nvPr/>
        </p:nvSpPr>
        <p:spPr>
          <a:xfrm>
            <a:off x="2640013" y="2307189"/>
            <a:ext cx="1214438" cy="322263"/>
          </a:xfrm>
          <a:prstGeom prst="rect">
            <a:avLst/>
          </a:prstGeom>
        </p:spPr>
        <p:txBody>
          <a:bodyPr vert="horz" wrap="square" lIns="0" tIns="13970" rIns="0" bIns="0" rtlCol="0" anchor="b">
            <a:spAutoFit/>
          </a:bodyPr>
          <a:lstStyle/>
          <a:p>
            <a:pPr marL="12700" algn="r" rtl="0">
              <a:lnSpc>
                <a:spcPct val="100000"/>
              </a:lnSpc>
              <a:spcBef>
                <a:spcPts val="110"/>
              </a:spcBef>
            </a:pPr>
            <a:r>
              <a:rPr lang="en" sz="2000" b="0" i="0" u="none" spc="-40" baseline="0">
                <a:solidFill>
                  <a:srgbClr val="004F9F"/>
                </a:solidFill>
                <a:latin typeface="Arial Black"/>
                <a:ea typeface="Arial Black"/>
                <a:cs typeface="Arial Black"/>
              </a:rPr>
              <a:t>-3.3%</a:t>
            </a:r>
            <a:endParaRPr lang="en" sz="950" dirty="0">
              <a:latin typeface="Arial Black"/>
              <a:cs typeface="Arial Black"/>
            </a:endParaRPr>
          </a:p>
        </p:txBody>
      </p:sp>
      <p:sp>
        <p:nvSpPr>
          <p:cNvPr id="125" name="object 42"/>
          <p:cNvSpPr txBox="1"/>
          <p:nvPr/>
        </p:nvSpPr>
        <p:spPr>
          <a:xfrm>
            <a:off x="6002369" y="2312097"/>
            <a:ext cx="1216025" cy="322263"/>
          </a:xfrm>
          <a:prstGeom prst="rect">
            <a:avLst/>
          </a:prstGeom>
        </p:spPr>
        <p:txBody>
          <a:bodyPr vert="horz" wrap="square" lIns="0" tIns="13970" rIns="0" bIns="0" rtlCol="0" anchor="b">
            <a:spAutoFit/>
          </a:bodyPr>
          <a:lstStyle/>
          <a:p>
            <a:pPr marL="12700" algn="r" rtl="0">
              <a:lnSpc>
                <a:spcPct val="100000"/>
              </a:lnSpc>
              <a:spcBef>
                <a:spcPts val="110"/>
              </a:spcBef>
            </a:pPr>
            <a:r>
              <a:rPr lang="en" sz="2000" b="0" i="0" u="none" spc="-40" baseline="0">
                <a:solidFill>
                  <a:srgbClr val="004F9F"/>
                </a:solidFill>
                <a:latin typeface="Arial Black"/>
                <a:ea typeface="Arial Black"/>
                <a:cs typeface="Arial Black"/>
              </a:rPr>
              <a:t>-5.2%</a:t>
            </a:r>
            <a:endParaRPr lang="en" sz="950" dirty="0">
              <a:latin typeface="Arial Black"/>
              <a:cs typeface="Arial Black"/>
            </a:endParaRPr>
          </a:p>
        </p:txBody>
      </p:sp>
      <p:sp>
        <p:nvSpPr>
          <p:cNvPr id="124" name="object 40"/>
          <p:cNvSpPr/>
          <p:nvPr/>
        </p:nvSpPr>
        <p:spPr>
          <a:xfrm rot="10800000">
            <a:off x="6613376" y="2632589"/>
            <a:ext cx="284163" cy="209550"/>
          </a:xfrm>
          <a:custGeom>
            <a:avLst/>
            <a:gdLst/>
            <a:ahLst/>
            <a:cxnLst/>
            <a:rect l="l" t="t" r="r" b="b"/>
            <a:pathLst>
              <a:path w="283845" h="208914">
                <a:moveTo>
                  <a:pt x="141909" y="0"/>
                </a:moveTo>
                <a:lnTo>
                  <a:pt x="0" y="208775"/>
                </a:lnTo>
                <a:lnTo>
                  <a:pt x="283819" y="208775"/>
                </a:lnTo>
                <a:lnTo>
                  <a:pt x="141909" y="0"/>
                </a:lnTo>
                <a:close/>
              </a:path>
            </a:pathLst>
          </a:custGeom>
          <a:solidFill>
            <a:srgbClr val="004F9F"/>
          </a:solidFill>
        </p:spPr>
        <p:txBody>
          <a:bodyPr wrap="square" lIns="0" tIns="0" rIns="0" bIns="0" rtlCol="0"/>
          <a:lstStyle/>
          <a:p>
            <a:endParaRPr lang="en" dirty="0"/>
          </a:p>
        </p:txBody>
      </p:sp>
      <p:sp>
        <p:nvSpPr>
          <p:cNvPr id="89" name="object 40"/>
          <p:cNvSpPr/>
          <p:nvPr/>
        </p:nvSpPr>
        <p:spPr>
          <a:xfrm rot="10800000">
            <a:off x="3314700" y="2636044"/>
            <a:ext cx="284163" cy="209550"/>
          </a:xfrm>
          <a:custGeom>
            <a:avLst/>
            <a:gdLst/>
            <a:ahLst/>
            <a:cxnLst/>
            <a:rect l="l" t="t" r="r" b="b"/>
            <a:pathLst>
              <a:path w="283845" h="208914">
                <a:moveTo>
                  <a:pt x="141909" y="0"/>
                </a:moveTo>
                <a:lnTo>
                  <a:pt x="0" y="208775"/>
                </a:lnTo>
                <a:lnTo>
                  <a:pt x="283819" y="208775"/>
                </a:lnTo>
                <a:lnTo>
                  <a:pt x="141909" y="0"/>
                </a:lnTo>
                <a:close/>
              </a:path>
            </a:pathLst>
          </a:custGeom>
          <a:solidFill>
            <a:srgbClr val="004F9F"/>
          </a:solidFill>
        </p:spPr>
        <p:txBody>
          <a:bodyPr wrap="square" lIns="0" tIns="0" rIns="0" bIns="0" rtlCol="0"/>
          <a:lstStyle/>
          <a:p>
            <a:endParaRPr lang="en" dirty="0"/>
          </a:p>
        </p:txBody>
      </p:sp>
      <p:sp>
        <p:nvSpPr>
          <p:cNvPr id="145" name="object 18"/>
          <p:cNvSpPr/>
          <p:nvPr/>
        </p:nvSpPr>
        <p:spPr>
          <a:xfrm>
            <a:off x="7740650" y="2960688"/>
            <a:ext cx="107950" cy="431800"/>
          </a:xfrm>
          <a:custGeom>
            <a:avLst/>
            <a:gdLst/>
            <a:ahLst/>
            <a:cxnLst/>
            <a:rect l="l" t="t" r="r" b="b"/>
            <a:pathLst>
              <a:path w="113664" h="474345">
                <a:moveTo>
                  <a:pt x="0" y="473875"/>
                </a:moveTo>
                <a:lnTo>
                  <a:pt x="113042" y="473875"/>
                </a:lnTo>
                <a:lnTo>
                  <a:pt x="113042" y="0"/>
                </a:lnTo>
                <a:lnTo>
                  <a:pt x="0" y="0"/>
                </a:lnTo>
                <a:lnTo>
                  <a:pt x="0" y="473875"/>
                </a:lnTo>
                <a:close/>
              </a:path>
            </a:pathLst>
          </a:custGeom>
          <a:solidFill>
            <a:srgbClr val="F2F2F2"/>
          </a:solidFill>
          <a:ln w="3175">
            <a:solidFill>
              <a:schemeClr val="tx1"/>
            </a:solidFill>
          </a:ln>
        </p:spPr>
        <p:txBody>
          <a:bodyPr wrap="square" lIns="0" tIns="0" rIns="0" bIns="0" rtlCol="0"/>
          <a:lstStyle/>
          <a:p>
            <a:endParaRPr lang="en" dirty="0">
              <a:solidFill>
                <a:schemeClr val="tx2"/>
              </a:solidFill>
            </a:endParaRPr>
          </a:p>
        </p:txBody>
      </p:sp>
      <p:sp>
        <p:nvSpPr>
          <p:cNvPr id="78" name="object 20"/>
          <p:cNvSpPr txBox="1"/>
          <p:nvPr/>
        </p:nvSpPr>
        <p:spPr>
          <a:xfrm>
            <a:off x="8021638" y="2992438"/>
            <a:ext cx="1135063" cy="35242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l" rtl="0">
              <a:lnSpc>
                <a:spcPct val="100000"/>
              </a:lnSpc>
              <a:spcBef>
                <a:spcPts val="100"/>
              </a:spcBef>
            </a:pPr>
            <a:r>
              <a:rPr lang="en" sz="1100" b="0" i="0" u="none" baseline="0">
                <a:solidFill>
                  <a:srgbClr val="3A4D98"/>
                </a:solidFill>
                <a:latin typeface="Myriad Pro" panose="020B0503030403020204" pitchFamily="34" charset="0"/>
                <a:cs typeface="Arial Black"/>
              </a:rPr>
              <a:t>Employee benefits</a:t>
            </a:r>
          </a:p>
        </p:txBody>
      </p:sp>
      <p:sp>
        <p:nvSpPr>
          <p:cNvPr id="111" name="Textplatzhalter 2"/>
          <p:cNvSpPr>
            <a:spLocks noGrp="1"/>
          </p:cNvSpPr>
          <p:nvPr>
            <p:custDataLst>
              <p:tags r:id="rId4"/>
            </p:custDataLst>
          </p:nvPr>
        </p:nvSpPr>
        <p:spPr bwMode="gray">
          <a:xfrm>
            <a:off x="6026150" y="3124200"/>
            <a:ext cx="349250" cy="1825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22225" tIns="0" rIns="22225" bIns="0" numCol="1" spcCol="0" rtlCol="0" anchor="b" anchorCtr="0">
            <a:noAutofit/>
          </a:bodyPr>
          <a:lstStyle>
            <a:lvl1pPr marL="0" indent="0" algn="l" rtl="0" eaLnBrk="1" fontAlgn="base" hangingPunct="1">
              <a:spcBef>
                <a:spcPct val="0"/>
              </a:spcBef>
              <a:spcAft>
                <a:spcPct val="30000"/>
              </a:spcAft>
              <a:tabLst/>
              <a:defRPr sz="1800">
                <a:solidFill>
                  <a:srgbClr val="444448"/>
                </a:solidFill>
                <a:latin typeface="+mn-lt"/>
                <a:ea typeface="+mn-ea"/>
                <a:cs typeface="+mn-cs"/>
              </a:defRPr>
            </a:lvl1pPr>
            <a:lvl2pPr marL="1588" indent="0" algn="l" rtl="0" eaLnBrk="1" fontAlgn="base" hangingPunct="1">
              <a:spcBef>
                <a:spcPct val="0"/>
              </a:spcBef>
              <a:spcAft>
                <a:spcPct val="30000"/>
              </a:spcAft>
              <a:buFont typeface="Wingdings" pitchFamily="2" charset="2"/>
              <a:tabLst/>
              <a:defRPr sz="1800">
                <a:solidFill>
                  <a:schemeClr val="tx1"/>
                </a:solidFill>
                <a:latin typeface="+mn-lt"/>
              </a:defRPr>
            </a:lvl2pPr>
            <a:lvl3pPr marL="182563" indent="-179388" algn="l" rtl="0" eaLnBrk="1" fontAlgn="base" hangingPunct="1">
              <a:spcBef>
                <a:spcPct val="0"/>
              </a:spcBef>
              <a:spcAft>
                <a:spcPct val="30000"/>
              </a:spcAft>
              <a:buClr>
                <a:srgbClr val="DD000C"/>
              </a:buClr>
              <a:buSzPct val="100000"/>
              <a:buFont typeface="Wingdings" pitchFamily="2" charset="2"/>
              <a:buChar char="§"/>
              <a:tabLst/>
              <a:defRPr sz="1800" b="0">
                <a:solidFill>
                  <a:schemeClr val="tx1"/>
                </a:solidFill>
                <a:latin typeface="+mn-lt"/>
              </a:defRPr>
            </a:lvl3pPr>
            <a:lvl4pPr marL="350838" marR="0" indent="-176213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30000"/>
              </a:spcAft>
              <a:buClr>
                <a:schemeClr val="tx1"/>
              </a:buClr>
              <a:buSzPct val="100000"/>
              <a:buFont typeface="Symbol" pitchFamily="18" charset="2"/>
              <a:buChar char="-"/>
              <a:tabLst>
                <a:tab pos="195263" algn="l"/>
              </a:tabLst>
              <a:defRPr sz="1600" b="0" baseline="0">
                <a:solidFill>
                  <a:schemeClr val="tx1"/>
                </a:solidFill>
                <a:latin typeface="+mn-lt"/>
              </a:defRPr>
            </a:lvl4pPr>
            <a:lvl5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30000"/>
              </a:spcAft>
              <a:buClr>
                <a:schemeClr val="tx2"/>
              </a:buClr>
              <a:buSzTx/>
              <a:buFontTx/>
              <a:buNone/>
              <a:tabLst/>
              <a:defRPr sz="1600" baseline="0">
                <a:solidFill>
                  <a:schemeClr val="tx1"/>
                </a:solidFill>
                <a:latin typeface="+mn-lt"/>
              </a:defRPr>
            </a:lvl5pPr>
            <a:lvl6pPr marL="98425" indent="-76200" algn="l" rtl="0" eaLnBrk="1" fontAlgn="base" hangingPunct="1">
              <a:spcBef>
                <a:spcPct val="0"/>
              </a:spcBef>
              <a:spcAft>
                <a:spcPct val="30000"/>
              </a:spcAft>
              <a:buClr>
                <a:schemeClr val="accent1"/>
              </a:buClr>
              <a:buFont typeface="Arial" pitchFamily="34" charset="0"/>
              <a:buChar char="›"/>
              <a:tabLst>
                <a:tab pos="98425" algn="l"/>
              </a:tabLst>
              <a:defRPr sz="1200" b="1" baseline="0">
                <a:solidFill>
                  <a:srgbClr val="444448"/>
                </a:solidFill>
                <a:latin typeface="+mn-lt"/>
              </a:defRPr>
            </a:lvl6pPr>
            <a:lvl7pPr marL="0" indent="0" algn="l" rtl="0" eaLnBrk="1" fontAlgn="base" hangingPunct="1">
              <a:spcBef>
                <a:spcPct val="0"/>
              </a:spcBef>
              <a:spcAft>
                <a:spcPct val="30000"/>
              </a:spcAft>
              <a:buClr>
                <a:schemeClr val="tx1"/>
              </a:buClr>
              <a:buNone/>
              <a:tabLst/>
              <a:defRPr sz="1200">
                <a:solidFill>
                  <a:schemeClr val="tx1"/>
                </a:solidFill>
                <a:latin typeface="+mn-lt"/>
              </a:defRPr>
            </a:lvl7pPr>
            <a:lvl8pPr marL="190500" indent="-190500" algn="l" rtl="0" eaLnBrk="1" fontAlgn="base" hangingPunct="1">
              <a:spcBef>
                <a:spcPct val="0"/>
              </a:spcBef>
              <a:spcAft>
                <a:spcPct val="30000"/>
              </a:spcAft>
              <a:buClr>
                <a:srgbClr val="DD000C"/>
              </a:buClr>
              <a:buSzPct val="120000"/>
              <a:buFont typeface="Wingdings" pitchFamily="2" charset="2"/>
              <a:buChar char="§"/>
              <a:tabLst>
                <a:tab pos="168275" algn="l"/>
              </a:tabLst>
              <a:defRPr sz="1200" baseline="0">
                <a:solidFill>
                  <a:schemeClr val="tx1"/>
                </a:solidFill>
                <a:latin typeface="+mn-lt"/>
              </a:defRPr>
            </a:lvl8pPr>
            <a:lvl9pPr marL="0" indent="0" algn="l" rtl="0" eaLnBrk="1" fontAlgn="base" hangingPunct="1">
              <a:spcBef>
                <a:spcPct val="0"/>
              </a:spcBef>
              <a:spcAft>
                <a:spcPct val="30000"/>
              </a:spcAft>
              <a:buClr>
                <a:schemeClr val="tx2"/>
              </a:buClr>
              <a:buSzPct val="120000"/>
              <a:buFont typeface="Symbol" pitchFamily="18" charset="2"/>
              <a:buNone/>
              <a:tabLst/>
              <a:defRPr sz="800">
                <a:solidFill>
                  <a:schemeClr val="tx1"/>
                </a:solidFill>
                <a:latin typeface="+mn-lt"/>
              </a:defRPr>
            </a:lvl9pPr>
          </a:lstStyle>
          <a:p>
            <a:pPr marL="0" lvl="1" algn="ctr" rtl="0">
              <a:spcAft>
                <a:spcPct val="0"/>
              </a:spcAft>
              <a:buClr>
                <a:srgbClr val="033086"/>
              </a:buClr>
            </a:pPr>
            <a:fld id="{D87352AB-CC67-49EC-A6F6-F1CBA36544AF}" type="datetime'185'">
              <a:rPr sz="1200" b="1">
                <a:solidFill>
                  <a:srgbClr val="414141"/>
                </a:solidFill>
                <a:latin typeface="Arial Black" panose="020B0A04020102020204" pitchFamily="34" charset="0"/>
              </a:rPr>
              <a:pPr/>
              <a:t>185</a:t>
            </a:fld>
            <a:endParaRPr lang="en" sz="1200" b="1" dirty="0">
              <a:solidFill>
                <a:srgbClr val="414141"/>
              </a:solidFill>
              <a:latin typeface="Arial Black" panose="020B0A04020102020204" pitchFamily="34" charset="0"/>
              <a:sym typeface="Arial Black" panose="020B0A04020102020204" pitchFamily="34" charset="0"/>
            </a:endParaRPr>
          </a:p>
        </p:txBody>
      </p:sp>
      <p:graphicFrame>
        <p:nvGraphicFramePr>
          <p:cNvPr id="128" name="Chart 3"/>
          <p:cNvGraphicFramePr/>
          <p:nvPr>
            <p:custDataLst>
              <p:tags r:id="rId5"/>
            </p:custDataLst>
            <p:extLst>
              <p:ext uri="{D42A27DB-BD31-4B8C-83A1-F6EECF244321}">
                <p14:modId xmlns:p14="http://schemas.microsoft.com/office/powerpoint/2010/main" val="1538904530"/>
              </p:ext>
            </p:extLst>
          </p:nvPr>
        </p:nvGraphicFramePr>
        <p:xfrm>
          <a:off x="2278063" y="3214688"/>
          <a:ext cx="2262187" cy="28575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0"/>
          </a:graphicData>
        </a:graphic>
      </p:graphicFrame>
      <p:graphicFrame>
        <p:nvGraphicFramePr>
          <p:cNvPr id="129" name="Chart 3"/>
          <p:cNvGraphicFramePr/>
          <p:nvPr>
            <p:custDataLst>
              <p:tags r:id="rId6"/>
            </p:custDataLst>
            <p:extLst>
              <p:ext uri="{D42A27DB-BD31-4B8C-83A1-F6EECF244321}">
                <p14:modId xmlns:p14="http://schemas.microsoft.com/office/powerpoint/2010/main" val="2197895388"/>
              </p:ext>
            </p:extLst>
          </p:nvPr>
        </p:nvGraphicFramePr>
        <p:xfrm>
          <a:off x="5632450" y="3249613"/>
          <a:ext cx="3082925" cy="28225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1"/>
          </a:graphicData>
        </a:graphic>
      </p:graphicFrame>
      <p:sp>
        <p:nvSpPr>
          <p:cNvPr id="107" name="Textplatzhalter 2"/>
          <p:cNvSpPr>
            <a:spLocks noGrp="1"/>
          </p:cNvSpPr>
          <p:nvPr>
            <p:custDataLst>
              <p:tags r:id="rId7"/>
            </p:custDataLst>
          </p:nvPr>
        </p:nvSpPr>
        <p:spPr bwMode="gray">
          <a:xfrm>
            <a:off x="6999288" y="3263900"/>
            <a:ext cx="349250" cy="1825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22225" tIns="0" rIns="22225" bIns="0" numCol="1" spcCol="0" rtlCol="0" anchor="b" anchorCtr="0">
            <a:noAutofit/>
          </a:bodyPr>
          <a:lstStyle>
            <a:lvl1pPr marL="0" indent="0" algn="l" rtl="0" eaLnBrk="1" fontAlgn="base" hangingPunct="1">
              <a:spcBef>
                <a:spcPct val="0"/>
              </a:spcBef>
              <a:spcAft>
                <a:spcPct val="30000"/>
              </a:spcAft>
              <a:tabLst/>
              <a:defRPr sz="1800">
                <a:solidFill>
                  <a:srgbClr val="444448"/>
                </a:solidFill>
                <a:latin typeface="+mn-lt"/>
                <a:ea typeface="+mn-ea"/>
                <a:cs typeface="+mn-cs"/>
              </a:defRPr>
            </a:lvl1pPr>
            <a:lvl2pPr marL="1588" indent="0" algn="l" rtl="0" eaLnBrk="1" fontAlgn="base" hangingPunct="1">
              <a:spcBef>
                <a:spcPct val="0"/>
              </a:spcBef>
              <a:spcAft>
                <a:spcPct val="30000"/>
              </a:spcAft>
              <a:buFont typeface="Wingdings" pitchFamily="2" charset="2"/>
              <a:tabLst/>
              <a:defRPr sz="1800">
                <a:solidFill>
                  <a:schemeClr val="tx1"/>
                </a:solidFill>
                <a:latin typeface="+mn-lt"/>
              </a:defRPr>
            </a:lvl2pPr>
            <a:lvl3pPr marL="182563" indent="-179388" algn="l" rtl="0" eaLnBrk="1" fontAlgn="base" hangingPunct="1">
              <a:spcBef>
                <a:spcPct val="0"/>
              </a:spcBef>
              <a:spcAft>
                <a:spcPct val="30000"/>
              </a:spcAft>
              <a:buClr>
                <a:srgbClr val="DD000C"/>
              </a:buClr>
              <a:buSzPct val="100000"/>
              <a:buFont typeface="Wingdings" pitchFamily="2" charset="2"/>
              <a:buChar char="§"/>
              <a:tabLst/>
              <a:defRPr sz="1800" b="0">
                <a:solidFill>
                  <a:schemeClr val="tx1"/>
                </a:solidFill>
                <a:latin typeface="+mn-lt"/>
              </a:defRPr>
            </a:lvl3pPr>
            <a:lvl4pPr marL="350838" marR="0" indent="-176213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30000"/>
              </a:spcAft>
              <a:buClr>
                <a:schemeClr val="tx1"/>
              </a:buClr>
              <a:buSzPct val="100000"/>
              <a:buFont typeface="Symbol" pitchFamily="18" charset="2"/>
              <a:buChar char="-"/>
              <a:tabLst>
                <a:tab pos="195263" algn="l"/>
              </a:tabLst>
              <a:defRPr sz="1600" b="0" baseline="0">
                <a:solidFill>
                  <a:schemeClr val="tx1"/>
                </a:solidFill>
                <a:latin typeface="+mn-lt"/>
              </a:defRPr>
            </a:lvl4pPr>
            <a:lvl5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30000"/>
              </a:spcAft>
              <a:buClr>
                <a:schemeClr val="tx2"/>
              </a:buClr>
              <a:buSzTx/>
              <a:buFontTx/>
              <a:buNone/>
              <a:tabLst/>
              <a:defRPr sz="1600" baseline="0">
                <a:solidFill>
                  <a:schemeClr val="tx1"/>
                </a:solidFill>
                <a:latin typeface="+mn-lt"/>
              </a:defRPr>
            </a:lvl5pPr>
            <a:lvl6pPr marL="98425" indent="-76200" algn="l" rtl="0" eaLnBrk="1" fontAlgn="base" hangingPunct="1">
              <a:spcBef>
                <a:spcPct val="0"/>
              </a:spcBef>
              <a:spcAft>
                <a:spcPct val="30000"/>
              </a:spcAft>
              <a:buClr>
                <a:schemeClr val="accent1"/>
              </a:buClr>
              <a:buFont typeface="Arial" pitchFamily="34" charset="0"/>
              <a:buChar char="›"/>
              <a:tabLst>
                <a:tab pos="98425" algn="l"/>
              </a:tabLst>
              <a:defRPr sz="1200" b="1" baseline="0">
                <a:solidFill>
                  <a:srgbClr val="444448"/>
                </a:solidFill>
                <a:latin typeface="+mn-lt"/>
              </a:defRPr>
            </a:lvl6pPr>
            <a:lvl7pPr marL="0" indent="0" algn="l" rtl="0" eaLnBrk="1" fontAlgn="base" hangingPunct="1">
              <a:spcBef>
                <a:spcPct val="0"/>
              </a:spcBef>
              <a:spcAft>
                <a:spcPct val="30000"/>
              </a:spcAft>
              <a:buClr>
                <a:schemeClr val="tx1"/>
              </a:buClr>
              <a:buNone/>
              <a:tabLst/>
              <a:defRPr sz="1200">
                <a:solidFill>
                  <a:schemeClr val="tx1"/>
                </a:solidFill>
                <a:latin typeface="+mn-lt"/>
              </a:defRPr>
            </a:lvl7pPr>
            <a:lvl8pPr marL="190500" indent="-190500" algn="l" rtl="0" eaLnBrk="1" fontAlgn="base" hangingPunct="1">
              <a:spcBef>
                <a:spcPct val="0"/>
              </a:spcBef>
              <a:spcAft>
                <a:spcPct val="30000"/>
              </a:spcAft>
              <a:buClr>
                <a:srgbClr val="DD000C"/>
              </a:buClr>
              <a:buSzPct val="120000"/>
              <a:buFont typeface="Wingdings" pitchFamily="2" charset="2"/>
              <a:buChar char="§"/>
              <a:tabLst>
                <a:tab pos="168275" algn="l"/>
              </a:tabLst>
              <a:defRPr sz="1200" baseline="0">
                <a:solidFill>
                  <a:schemeClr val="tx1"/>
                </a:solidFill>
                <a:latin typeface="+mn-lt"/>
              </a:defRPr>
            </a:lvl8pPr>
            <a:lvl9pPr marL="0" indent="0" algn="l" rtl="0" eaLnBrk="1" fontAlgn="base" hangingPunct="1">
              <a:spcBef>
                <a:spcPct val="0"/>
              </a:spcBef>
              <a:spcAft>
                <a:spcPct val="30000"/>
              </a:spcAft>
              <a:buClr>
                <a:schemeClr val="tx2"/>
              </a:buClr>
              <a:buSzPct val="120000"/>
              <a:buFont typeface="Symbol" pitchFamily="18" charset="2"/>
              <a:buNone/>
              <a:tabLst/>
              <a:defRPr sz="800">
                <a:solidFill>
                  <a:schemeClr val="tx1"/>
                </a:solidFill>
                <a:latin typeface="+mn-lt"/>
              </a:defRPr>
            </a:lvl9pPr>
          </a:lstStyle>
          <a:p>
            <a:pPr marL="0" lvl="1" algn="ctr" rtl="0">
              <a:spcAft>
                <a:spcPct val="0"/>
              </a:spcAft>
              <a:buClr>
                <a:srgbClr val="033086"/>
              </a:buClr>
            </a:pPr>
            <a:fld id="{8CFF35FD-7EE8-493C-8FDF-BB9CC1D750CB}" type="datetime'176'">
              <a:rPr sz="1200" b="1">
                <a:solidFill>
                  <a:srgbClr val="414141"/>
                </a:solidFill>
                <a:latin typeface="Arial Black" panose="020B0A04020102020204" pitchFamily="34" charset="0"/>
              </a:rPr>
              <a:pPr/>
              <a:t>176</a:t>
            </a:fld>
            <a:endParaRPr lang="en" sz="1200" b="1" dirty="0">
              <a:solidFill>
                <a:srgbClr val="414141"/>
              </a:solidFill>
              <a:latin typeface="Arial Black" panose="020B0A04020102020204" pitchFamily="34" charset="0"/>
              <a:sym typeface="+mn-lt"/>
            </a:endParaRPr>
          </a:p>
        </p:txBody>
      </p:sp>
      <p:sp>
        <p:nvSpPr>
          <p:cNvPr id="68" name="Textplatzhalter 2"/>
          <p:cNvSpPr>
            <a:spLocks noGrp="1"/>
          </p:cNvSpPr>
          <p:nvPr>
            <p:custDataLst>
              <p:tags r:id="rId8"/>
            </p:custDataLst>
          </p:nvPr>
        </p:nvSpPr>
        <p:spPr bwMode="gray">
          <a:xfrm>
            <a:off x="2840038" y="3279775"/>
            <a:ext cx="349250" cy="1825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22225" tIns="0" rIns="22225" bIns="0" numCol="1" spcCol="0" rtlCol="0" anchor="b" anchorCtr="0">
            <a:noAutofit/>
          </a:bodyPr>
          <a:lstStyle>
            <a:lvl1pPr marL="0" indent="0" algn="l" rtl="0" eaLnBrk="1" fontAlgn="base" hangingPunct="1">
              <a:spcBef>
                <a:spcPct val="0"/>
              </a:spcBef>
              <a:spcAft>
                <a:spcPct val="30000"/>
              </a:spcAft>
              <a:tabLst/>
              <a:defRPr sz="1800">
                <a:solidFill>
                  <a:srgbClr val="444448"/>
                </a:solidFill>
                <a:latin typeface="+mn-lt"/>
                <a:ea typeface="+mn-ea"/>
                <a:cs typeface="+mn-cs"/>
              </a:defRPr>
            </a:lvl1pPr>
            <a:lvl2pPr marL="1588" indent="0" algn="l" rtl="0" eaLnBrk="1" fontAlgn="base" hangingPunct="1">
              <a:spcBef>
                <a:spcPct val="0"/>
              </a:spcBef>
              <a:spcAft>
                <a:spcPct val="30000"/>
              </a:spcAft>
              <a:buFont typeface="Wingdings" pitchFamily="2" charset="2"/>
              <a:tabLst/>
              <a:defRPr sz="1800">
                <a:solidFill>
                  <a:schemeClr val="tx1"/>
                </a:solidFill>
                <a:latin typeface="+mn-lt"/>
              </a:defRPr>
            </a:lvl2pPr>
            <a:lvl3pPr marL="182563" indent="-179388" algn="l" rtl="0" eaLnBrk="1" fontAlgn="base" hangingPunct="1">
              <a:spcBef>
                <a:spcPct val="0"/>
              </a:spcBef>
              <a:spcAft>
                <a:spcPct val="30000"/>
              </a:spcAft>
              <a:buClr>
                <a:srgbClr val="DD000C"/>
              </a:buClr>
              <a:buSzPct val="100000"/>
              <a:buFont typeface="Wingdings" pitchFamily="2" charset="2"/>
              <a:buChar char="§"/>
              <a:tabLst/>
              <a:defRPr sz="1800" b="0">
                <a:solidFill>
                  <a:schemeClr val="tx1"/>
                </a:solidFill>
                <a:latin typeface="+mn-lt"/>
              </a:defRPr>
            </a:lvl3pPr>
            <a:lvl4pPr marL="350838" marR="0" indent="-176213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30000"/>
              </a:spcAft>
              <a:buClr>
                <a:schemeClr val="tx1"/>
              </a:buClr>
              <a:buSzPct val="100000"/>
              <a:buFont typeface="Symbol" pitchFamily="18" charset="2"/>
              <a:buChar char="-"/>
              <a:tabLst>
                <a:tab pos="195263" algn="l"/>
              </a:tabLst>
              <a:defRPr sz="1600" b="0" baseline="0">
                <a:solidFill>
                  <a:schemeClr val="tx1"/>
                </a:solidFill>
                <a:latin typeface="+mn-lt"/>
              </a:defRPr>
            </a:lvl4pPr>
            <a:lvl5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30000"/>
              </a:spcAft>
              <a:buClr>
                <a:schemeClr val="tx2"/>
              </a:buClr>
              <a:buSzTx/>
              <a:buFontTx/>
              <a:buNone/>
              <a:tabLst/>
              <a:defRPr sz="1600" baseline="0">
                <a:solidFill>
                  <a:schemeClr val="tx1"/>
                </a:solidFill>
                <a:latin typeface="+mn-lt"/>
              </a:defRPr>
            </a:lvl5pPr>
            <a:lvl6pPr marL="98425" indent="-76200" algn="l" rtl="0" eaLnBrk="1" fontAlgn="base" hangingPunct="1">
              <a:spcBef>
                <a:spcPct val="0"/>
              </a:spcBef>
              <a:spcAft>
                <a:spcPct val="30000"/>
              </a:spcAft>
              <a:buClr>
                <a:schemeClr val="accent1"/>
              </a:buClr>
              <a:buFont typeface="Arial" pitchFamily="34" charset="0"/>
              <a:buChar char="›"/>
              <a:tabLst>
                <a:tab pos="98425" algn="l"/>
              </a:tabLst>
              <a:defRPr sz="1200" b="1" baseline="0">
                <a:solidFill>
                  <a:srgbClr val="444448"/>
                </a:solidFill>
                <a:latin typeface="+mn-lt"/>
              </a:defRPr>
            </a:lvl6pPr>
            <a:lvl7pPr marL="0" indent="0" algn="l" rtl="0" eaLnBrk="1" fontAlgn="base" hangingPunct="1">
              <a:spcBef>
                <a:spcPct val="0"/>
              </a:spcBef>
              <a:spcAft>
                <a:spcPct val="30000"/>
              </a:spcAft>
              <a:buClr>
                <a:schemeClr val="tx1"/>
              </a:buClr>
              <a:buNone/>
              <a:tabLst/>
              <a:defRPr sz="1200">
                <a:solidFill>
                  <a:schemeClr val="tx1"/>
                </a:solidFill>
                <a:latin typeface="+mn-lt"/>
              </a:defRPr>
            </a:lvl7pPr>
            <a:lvl8pPr marL="190500" indent="-190500" algn="l" rtl="0" eaLnBrk="1" fontAlgn="base" hangingPunct="1">
              <a:spcBef>
                <a:spcPct val="0"/>
              </a:spcBef>
              <a:spcAft>
                <a:spcPct val="30000"/>
              </a:spcAft>
              <a:buClr>
                <a:srgbClr val="DD000C"/>
              </a:buClr>
              <a:buSzPct val="120000"/>
              <a:buFont typeface="Wingdings" pitchFamily="2" charset="2"/>
              <a:buChar char="§"/>
              <a:tabLst>
                <a:tab pos="168275" algn="l"/>
              </a:tabLst>
              <a:defRPr sz="1200" baseline="0">
                <a:solidFill>
                  <a:schemeClr val="tx1"/>
                </a:solidFill>
                <a:latin typeface="+mn-lt"/>
              </a:defRPr>
            </a:lvl8pPr>
            <a:lvl9pPr marL="0" indent="0" algn="l" rtl="0" eaLnBrk="1" fontAlgn="base" hangingPunct="1">
              <a:spcBef>
                <a:spcPct val="0"/>
              </a:spcBef>
              <a:spcAft>
                <a:spcPct val="30000"/>
              </a:spcAft>
              <a:buClr>
                <a:schemeClr val="tx2"/>
              </a:buClr>
              <a:buSzPct val="120000"/>
              <a:buFont typeface="Symbol" pitchFamily="18" charset="2"/>
              <a:buNone/>
              <a:tabLst/>
              <a:defRPr sz="800">
                <a:solidFill>
                  <a:schemeClr val="tx1"/>
                </a:solidFill>
                <a:latin typeface="+mn-lt"/>
              </a:defRPr>
            </a:lvl9pPr>
          </a:lstStyle>
          <a:p>
            <a:pPr marL="0" lvl="1" algn="ctr" rtl="0">
              <a:spcAft>
                <a:spcPct val="0"/>
              </a:spcAft>
              <a:buClr>
                <a:srgbClr val="033086"/>
              </a:buClr>
            </a:pPr>
            <a:fld id="{5DF40E0F-0AFE-4FDB-8D54-2787B3AD12B1}" type="datetime'172'">
              <a:rPr sz="1200" b="1">
                <a:solidFill>
                  <a:srgbClr val="414141"/>
                </a:solidFill>
                <a:latin typeface="Arial Black" panose="020B0A04020102020204" pitchFamily="34" charset="0"/>
              </a:rPr>
              <a:pPr/>
              <a:t>172</a:t>
            </a:fld>
            <a:endParaRPr lang="en" sz="1200" b="1" dirty="0">
              <a:solidFill>
                <a:srgbClr val="414141"/>
              </a:solidFill>
              <a:latin typeface="Arial Black" panose="020B0A04020102020204" pitchFamily="34" charset="0"/>
              <a:sym typeface="Arial Black" panose="020B0A04020102020204" pitchFamily="34" charset="0"/>
            </a:endParaRPr>
          </a:p>
        </p:txBody>
      </p:sp>
      <p:sp>
        <p:nvSpPr>
          <p:cNvPr id="63" name="Textplatzhalter 2"/>
          <p:cNvSpPr>
            <a:spLocks noGrp="1"/>
          </p:cNvSpPr>
          <p:nvPr>
            <p:custDataLst>
              <p:tags r:id="rId9"/>
            </p:custDataLst>
          </p:nvPr>
        </p:nvSpPr>
        <p:spPr bwMode="gray">
          <a:xfrm>
            <a:off x="3627438" y="3360738"/>
            <a:ext cx="349250" cy="1825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22225" tIns="0" rIns="22225" bIns="0" numCol="1" spcCol="0" rtlCol="0" anchor="b" anchorCtr="0">
            <a:noAutofit/>
          </a:bodyPr>
          <a:lstStyle>
            <a:lvl1pPr marL="0" indent="0" algn="l" rtl="0" eaLnBrk="1" fontAlgn="base" hangingPunct="1">
              <a:spcBef>
                <a:spcPct val="0"/>
              </a:spcBef>
              <a:spcAft>
                <a:spcPct val="30000"/>
              </a:spcAft>
              <a:tabLst/>
              <a:defRPr sz="1800">
                <a:solidFill>
                  <a:srgbClr val="444448"/>
                </a:solidFill>
                <a:latin typeface="+mn-lt"/>
                <a:ea typeface="+mn-ea"/>
                <a:cs typeface="+mn-cs"/>
              </a:defRPr>
            </a:lvl1pPr>
            <a:lvl2pPr marL="1588" indent="0" algn="l" rtl="0" eaLnBrk="1" fontAlgn="base" hangingPunct="1">
              <a:spcBef>
                <a:spcPct val="0"/>
              </a:spcBef>
              <a:spcAft>
                <a:spcPct val="30000"/>
              </a:spcAft>
              <a:buFont typeface="Wingdings" pitchFamily="2" charset="2"/>
              <a:tabLst/>
              <a:defRPr sz="1800">
                <a:solidFill>
                  <a:schemeClr val="tx1"/>
                </a:solidFill>
                <a:latin typeface="+mn-lt"/>
              </a:defRPr>
            </a:lvl2pPr>
            <a:lvl3pPr marL="182563" indent="-179388" algn="l" rtl="0" eaLnBrk="1" fontAlgn="base" hangingPunct="1">
              <a:spcBef>
                <a:spcPct val="0"/>
              </a:spcBef>
              <a:spcAft>
                <a:spcPct val="30000"/>
              </a:spcAft>
              <a:buClr>
                <a:srgbClr val="DD000C"/>
              </a:buClr>
              <a:buSzPct val="100000"/>
              <a:buFont typeface="Wingdings" pitchFamily="2" charset="2"/>
              <a:buChar char="§"/>
              <a:tabLst/>
              <a:defRPr sz="1800" b="0">
                <a:solidFill>
                  <a:schemeClr val="tx1"/>
                </a:solidFill>
                <a:latin typeface="+mn-lt"/>
              </a:defRPr>
            </a:lvl3pPr>
            <a:lvl4pPr marL="350838" marR="0" indent="-176213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30000"/>
              </a:spcAft>
              <a:buClr>
                <a:schemeClr val="tx1"/>
              </a:buClr>
              <a:buSzPct val="100000"/>
              <a:buFont typeface="Symbol" pitchFamily="18" charset="2"/>
              <a:buChar char="-"/>
              <a:tabLst>
                <a:tab pos="195263" algn="l"/>
              </a:tabLst>
              <a:defRPr sz="1600" b="0" baseline="0">
                <a:solidFill>
                  <a:schemeClr val="tx1"/>
                </a:solidFill>
                <a:latin typeface="+mn-lt"/>
              </a:defRPr>
            </a:lvl4pPr>
            <a:lvl5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30000"/>
              </a:spcAft>
              <a:buClr>
                <a:schemeClr val="tx2"/>
              </a:buClr>
              <a:buSzTx/>
              <a:buFontTx/>
              <a:buNone/>
              <a:tabLst/>
              <a:defRPr sz="1600" baseline="0">
                <a:solidFill>
                  <a:schemeClr val="tx1"/>
                </a:solidFill>
                <a:latin typeface="+mn-lt"/>
              </a:defRPr>
            </a:lvl5pPr>
            <a:lvl6pPr marL="98425" indent="-76200" algn="l" rtl="0" eaLnBrk="1" fontAlgn="base" hangingPunct="1">
              <a:spcBef>
                <a:spcPct val="0"/>
              </a:spcBef>
              <a:spcAft>
                <a:spcPct val="30000"/>
              </a:spcAft>
              <a:buClr>
                <a:schemeClr val="accent1"/>
              </a:buClr>
              <a:buFont typeface="Arial" pitchFamily="34" charset="0"/>
              <a:buChar char="›"/>
              <a:tabLst>
                <a:tab pos="98425" algn="l"/>
              </a:tabLst>
              <a:defRPr sz="1200" b="1" baseline="0">
                <a:solidFill>
                  <a:srgbClr val="444448"/>
                </a:solidFill>
                <a:latin typeface="+mn-lt"/>
              </a:defRPr>
            </a:lvl6pPr>
            <a:lvl7pPr marL="0" indent="0" algn="l" rtl="0" eaLnBrk="1" fontAlgn="base" hangingPunct="1">
              <a:spcBef>
                <a:spcPct val="0"/>
              </a:spcBef>
              <a:spcAft>
                <a:spcPct val="30000"/>
              </a:spcAft>
              <a:buClr>
                <a:schemeClr val="tx1"/>
              </a:buClr>
              <a:buNone/>
              <a:tabLst/>
              <a:defRPr sz="1200">
                <a:solidFill>
                  <a:schemeClr val="tx1"/>
                </a:solidFill>
                <a:latin typeface="+mn-lt"/>
              </a:defRPr>
            </a:lvl7pPr>
            <a:lvl8pPr marL="190500" indent="-190500" algn="l" rtl="0" eaLnBrk="1" fontAlgn="base" hangingPunct="1">
              <a:spcBef>
                <a:spcPct val="0"/>
              </a:spcBef>
              <a:spcAft>
                <a:spcPct val="30000"/>
              </a:spcAft>
              <a:buClr>
                <a:srgbClr val="DD000C"/>
              </a:buClr>
              <a:buSzPct val="120000"/>
              <a:buFont typeface="Wingdings" pitchFamily="2" charset="2"/>
              <a:buChar char="§"/>
              <a:tabLst>
                <a:tab pos="168275" algn="l"/>
              </a:tabLst>
              <a:defRPr sz="1200" baseline="0">
                <a:solidFill>
                  <a:schemeClr val="tx1"/>
                </a:solidFill>
                <a:latin typeface="+mn-lt"/>
              </a:defRPr>
            </a:lvl8pPr>
            <a:lvl9pPr marL="0" indent="0" algn="l" rtl="0" eaLnBrk="1" fontAlgn="base" hangingPunct="1">
              <a:spcBef>
                <a:spcPct val="0"/>
              </a:spcBef>
              <a:spcAft>
                <a:spcPct val="30000"/>
              </a:spcAft>
              <a:buClr>
                <a:schemeClr val="tx2"/>
              </a:buClr>
              <a:buSzPct val="120000"/>
              <a:buFont typeface="Symbol" pitchFamily="18" charset="2"/>
              <a:buNone/>
              <a:tabLst/>
              <a:defRPr sz="800">
                <a:solidFill>
                  <a:schemeClr val="tx1"/>
                </a:solidFill>
                <a:latin typeface="+mn-lt"/>
              </a:defRPr>
            </a:lvl9pPr>
          </a:lstStyle>
          <a:p>
            <a:pPr marL="0" lvl="1" algn="ctr" rtl="0">
              <a:spcAft>
                <a:spcPct val="0"/>
              </a:spcAft>
              <a:buClr>
                <a:srgbClr val="033086"/>
              </a:buClr>
            </a:pPr>
            <a:fld id="{A870B0D5-77A0-4E8B-B3BF-5F1CEEF2AF4A}" type="datetime'167'">
              <a:rPr sz="1200" b="1">
                <a:solidFill>
                  <a:srgbClr val="414141"/>
                </a:solidFill>
                <a:latin typeface="Arial Black" panose="020B0A04020102020204" pitchFamily="34" charset="0"/>
              </a:rPr>
              <a:pPr/>
              <a:t>167</a:t>
            </a:fld>
            <a:endParaRPr lang="en" sz="1200" b="1" dirty="0">
              <a:solidFill>
                <a:srgbClr val="414141"/>
              </a:solidFill>
              <a:latin typeface="Arial Black" panose="020B0A04020102020204" pitchFamily="34" charset="0"/>
              <a:sym typeface="Arial Black" panose="020B0A04020102020204" pitchFamily="34" charset="0"/>
            </a:endParaRPr>
          </a:p>
        </p:txBody>
      </p:sp>
      <p:sp>
        <p:nvSpPr>
          <p:cNvPr id="148" name="object 18"/>
          <p:cNvSpPr/>
          <p:nvPr/>
        </p:nvSpPr>
        <p:spPr>
          <a:xfrm>
            <a:off x="7740650" y="3476625"/>
            <a:ext cx="107950" cy="433388"/>
          </a:xfrm>
          <a:custGeom>
            <a:avLst/>
            <a:gdLst/>
            <a:ahLst/>
            <a:cxnLst/>
            <a:rect l="l" t="t" r="r" b="b"/>
            <a:pathLst>
              <a:path w="113664" h="474345">
                <a:moveTo>
                  <a:pt x="0" y="473875"/>
                </a:moveTo>
                <a:lnTo>
                  <a:pt x="113042" y="473875"/>
                </a:lnTo>
                <a:lnTo>
                  <a:pt x="113042" y="0"/>
                </a:lnTo>
                <a:lnTo>
                  <a:pt x="0" y="0"/>
                </a:lnTo>
                <a:lnTo>
                  <a:pt x="0" y="473875"/>
                </a:lnTo>
                <a:close/>
              </a:path>
            </a:pathLst>
          </a:custGeom>
          <a:solidFill>
            <a:srgbClr val="CAC9C9"/>
          </a:solidFill>
          <a:ln w="3175">
            <a:solidFill>
              <a:schemeClr val="tx1"/>
            </a:solidFill>
          </a:ln>
        </p:spPr>
        <p:txBody>
          <a:bodyPr wrap="square" lIns="0" tIns="0" rIns="0" bIns="0" rtlCol="0"/>
          <a:lstStyle/>
          <a:p>
            <a:endParaRPr lang="en" dirty="0">
              <a:solidFill>
                <a:schemeClr val="tx2"/>
              </a:solidFill>
            </a:endParaRPr>
          </a:p>
        </p:txBody>
      </p:sp>
      <p:sp>
        <p:nvSpPr>
          <p:cNvPr id="79" name="object 21"/>
          <p:cNvSpPr txBox="1"/>
          <p:nvPr/>
        </p:nvSpPr>
        <p:spPr>
          <a:xfrm>
            <a:off x="8002588" y="3495675"/>
            <a:ext cx="1746250" cy="35083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l" rtl="0">
              <a:lnSpc>
                <a:spcPct val="100000"/>
              </a:lnSpc>
              <a:spcBef>
                <a:spcPts val="100"/>
              </a:spcBef>
            </a:pPr>
            <a:r>
              <a:rPr lang="en" sz="1100" b="0" i="0" u="none" baseline="0">
                <a:solidFill>
                  <a:srgbClr val="3A4D98"/>
                </a:solidFill>
                <a:latin typeface="Myriad Pro" panose="020B0503030403020204" pitchFamily="34" charset="0"/>
                <a:cs typeface="Arial Black"/>
              </a:rPr>
              <a:t>Energy and </a:t>
            </a:r>
            <a:r>
              <a:rPr lang="en" sz="1100">
                <a:solidFill>
                  <a:srgbClr val="3A4D98"/>
                </a:solidFill>
                <a:latin typeface="Myriad Pro" panose="020B0503030403020204" pitchFamily="34" charset="0"/>
                <a:cs typeface="Arial Black"/>
              </a:rPr>
              <a:t/>
            </a:r>
            <a:br>
              <a:rPr lang="en" sz="1100">
                <a:solidFill>
                  <a:srgbClr val="3A4D98"/>
                </a:solidFill>
                <a:latin typeface="Myriad Pro" panose="020B0503030403020204" pitchFamily="34" charset="0"/>
                <a:cs typeface="Arial Black"/>
              </a:rPr>
            </a:br>
            <a:r>
              <a:rPr lang="en" sz="1100" b="0" i="0" u="none" baseline="0">
                <a:solidFill>
                  <a:srgbClr val="3A4D98"/>
                </a:solidFill>
                <a:latin typeface="Myriad Pro" panose="020B0503030403020204" pitchFamily="34" charset="0"/>
                <a:cs typeface="Arial Black"/>
              </a:rPr>
              <a:t>traction fuel</a:t>
            </a:r>
          </a:p>
        </p:txBody>
      </p:sp>
      <p:sp>
        <p:nvSpPr>
          <p:cNvPr id="146" name="object 19"/>
          <p:cNvSpPr/>
          <p:nvPr/>
        </p:nvSpPr>
        <p:spPr>
          <a:xfrm>
            <a:off x="7742238" y="3994150"/>
            <a:ext cx="107950" cy="431800"/>
          </a:xfrm>
          <a:custGeom>
            <a:avLst/>
            <a:gdLst/>
            <a:ahLst/>
            <a:cxnLst/>
            <a:rect l="l" t="t" r="r" b="b"/>
            <a:pathLst>
              <a:path w="113664" h="483870">
                <a:moveTo>
                  <a:pt x="0" y="483539"/>
                </a:moveTo>
                <a:lnTo>
                  <a:pt x="113042" y="483539"/>
                </a:lnTo>
                <a:lnTo>
                  <a:pt x="113042" y="0"/>
                </a:lnTo>
                <a:lnTo>
                  <a:pt x="0" y="0"/>
                </a:lnTo>
                <a:lnTo>
                  <a:pt x="0" y="483539"/>
                </a:lnTo>
                <a:close/>
              </a:path>
            </a:pathLst>
          </a:custGeom>
          <a:solidFill>
            <a:srgbClr val="BAB9B9"/>
          </a:solidFill>
          <a:ln w="3175">
            <a:solidFill>
              <a:schemeClr val="tx1"/>
            </a:solidFill>
          </a:ln>
        </p:spPr>
        <p:txBody>
          <a:bodyPr wrap="square" lIns="0" tIns="0" rIns="0" bIns="0" rtlCol="0"/>
          <a:lstStyle/>
          <a:p>
            <a:endParaRPr lang="en" dirty="0">
              <a:solidFill>
                <a:schemeClr val="tx2"/>
              </a:solidFill>
            </a:endParaRPr>
          </a:p>
        </p:txBody>
      </p:sp>
      <p:sp>
        <p:nvSpPr>
          <p:cNvPr id="144" name="object 18"/>
          <p:cNvSpPr/>
          <p:nvPr/>
        </p:nvSpPr>
        <p:spPr>
          <a:xfrm>
            <a:off x="2187575" y="4027488"/>
            <a:ext cx="107950" cy="431800"/>
          </a:xfrm>
          <a:custGeom>
            <a:avLst/>
            <a:gdLst/>
            <a:ahLst/>
            <a:cxnLst/>
            <a:rect l="l" t="t" r="r" b="b"/>
            <a:pathLst>
              <a:path w="113664" h="474345">
                <a:moveTo>
                  <a:pt x="0" y="473875"/>
                </a:moveTo>
                <a:lnTo>
                  <a:pt x="113042" y="473875"/>
                </a:lnTo>
                <a:lnTo>
                  <a:pt x="113042" y="0"/>
                </a:lnTo>
                <a:lnTo>
                  <a:pt x="0" y="0"/>
                </a:lnTo>
                <a:lnTo>
                  <a:pt x="0" y="473875"/>
                </a:lnTo>
                <a:close/>
              </a:path>
            </a:pathLst>
          </a:custGeom>
          <a:solidFill>
            <a:srgbClr val="004F9F"/>
          </a:solidFill>
          <a:ln w="3175">
            <a:solidFill>
              <a:schemeClr val="tx1"/>
            </a:solidFill>
          </a:ln>
        </p:spPr>
        <p:txBody>
          <a:bodyPr wrap="square" lIns="0" tIns="0" rIns="0" bIns="0" rtlCol="0"/>
          <a:lstStyle/>
          <a:p>
            <a:endParaRPr lang="en" dirty="0">
              <a:solidFill>
                <a:schemeClr val="tx2"/>
              </a:solidFill>
            </a:endParaRPr>
          </a:p>
        </p:txBody>
      </p:sp>
      <p:sp>
        <p:nvSpPr>
          <p:cNvPr id="81" name="object 23"/>
          <p:cNvSpPr txBox="1"/>
          <p:nvPr/>
        </p:nvSpPr>
        <p:spPr>
          <a:xfrm>
            <a:off x="8031163" y="4032250"/>
            <a:ext cx="1462088" cy="35083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l" rtl="0">
              <a:lnSpc>
                <a:spcPct val="100000"/>
              </a:lnSpc>
              <a:spcBef>
                <a:spcPts val="100"/>
              </a:spcBef>
            </a:pPr>
            <a:r>
              <a:rPr lang="en" sz="1100" b="0" i="0" u="none" baseline="0" dirty="0">
                <a:solidFill>
                  <a:srgbClr val="3A4D98"/>
                </a:solidFill>
                <a:latin typeface="Myriad Pro" panose="020B0503030403020204" pitchFamily="34" charset="0"/>
                <a:cs typeface="Arial Black"/>
              </a:rPr>
              <a:t>Access</a:t>
            </a:r>
          </a:p>
          <a:p>
            <a:pPr marL="12700" algn="l" rtl="0">
              <a:lnSpc>
                <a:spcPct val="100000"/>
              </a:lnSpc>
            </a:pPr>
            <a:r>
              <a:rPr lang="en" sz="1100" b="0" i="0" u="none" baseline="0" dirty="0">
                <a:solidFill>
                  <a:srgbClr val="3A4D98"/>
                </a:solidFill>
                <a:latin typeface="Myriad Pro" panose="020B0503030403020204" pitchFamily="34" charset="0"/>
                <a:cs typeface="Arial Black"/>
              </a:rPr>
              <a:t>to infrastructure</a:t>
            </a:r>
          </a:p>
        </p:txBody>
      </p:sp>
      <p:sp>
        <p:nvSpPr>
          <p:cNvPr id="82" name="object 24"/>
          <p:cNvSpPr txBox="1"/>
          <p:nvPr/>
        </p:nvSpPr>
        <p:spPr>
          <a:xfrm>
            <a:off x="354013" y="4048125"/>
            <a:ext cx="1693863" cy="35137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09550" marR="5080" indent="-17145" algn="r" rtl="0">
              <a:lnSpc>
                <a:spcPct val="100000"/>
              </a:lnSpc>
              <a:spcBef>
                <a:spcPts val="100"/>
              </a:spcBef>
            </a:pPr>
            <a:r>
              <a:rPr lang="en" sz="1100" b="0" i="0" u="none" baseline="0" dirty="0">
                <a:solidFill>
                  <a:srgbClr val="3A4D98"/>
                </a:solidFill>
                <a:latin typeface="Myriad Pro" panose="020B0503030403020204" pitchFamily="34" charset="0"/>
                <a:cs typeface="Arial Black"/>
              </a:rPr>
              <a:t>Freight and </a:t>
            </a:r>
            <a:r>
              <a:rPr lang="pl-PL" sz="1100" b="0" i="0" u="none" baseline="0" dirty="0">
                <a:solidFill>
                  <a:srgbClr val="3A4D98"/>
                </a:solidFill>
                <a:latin typeface="Myriad Pro" panose="020B0503030403020204" pitchFamily="34" charset="0"/>
                <a:cs typeface="Arial Black"/>
              </a:rPr>
              <a:t/>
            </a:r>
            <a:br>
              <a:rPr lang="pl-PL" sz="1100" b="0" i="0" u="none" baseline="0" dirty="0">
                <a:solidFill>
                  <a:srgbClr val="3A4D98"/>
                </a:solidFill>
                <a:latin typeface="Myriad Pro" panose="020B0503030403020204" pitchFamily="34" charset="0"/>
                <a:cs typeface="Arial Black"/>
              </a:rPr>
            </a:br>
            <a:r>
              <a:rPr lang="en" sz="1100" b="0" i="0" u="none" baseline="0" dirty="0">
                <a:solidFill>
                  <a:srgbClr val="3A4D98"/>
                </a:solidFill>
                <a:latin typeface="Myriad Pro" panose="020B0503030403020204" pitchFamily="34" charset="0"/>
                <a:cs typeface="Arial Black"/>
              </a:rPr>
              <a:t>forwarding revenue</a:t>
            </a:r>
            <a:r>
              <a:rPr lang="pl-PL" sz="1100" b="0" i="0" u="none" baseline="0" dirty="0">
                <a:solidFill>
                  <a:srgbClr val="3A4D98"/>
                </a:solidFill>
                <a:latin typeface="Myriad Pro" panose="020B0503030403020204" pitchFamily="34" charset="0"/>
                <a:cs typeface="Arial Black"/>
              </a:rPr>
              <a:t>s</a:t>
            </a:r>
            <a:r>
              <a:rPr lang="en" sz="1100" b="0" i="0" u="none" baseline="0" dirty="0">
                <a:solidFill>
                  <a:srgbClr val="3A4D98"/>
                </a:solidFill>
                <a:latin typeface="Myriad Pro" panose="020B0503030403020204" pitchFamily="34" charset="0"/>
                <a:cs typeface="Arial Black"/>
              </a:rPr>
              <a:t> </a:t>
            </a:r>
          </a:p>
        </p:txBody>
      </p:sp>
      <p:sp>
        <p:nvSpPr>
          <p:cNvPr id="147" name="object 20"/>
          <p:cNvSpPr/>
          <p:nvPr/>
        </p:nvSpPr>
        <p:spPr>
          <a:xfrm>
            <a:off x="7740650" y="4511675"/>
            <a:ext cx="107950" cy="431800"/>
          </a:xfrm>
          <a:custGeom>
            <a:avLst/>
            <a:gdLst/>
            <a:ahLst/>
            <a:cxnLst/>
            <a:rect l="l" t="t" r="r" b="b"/>
            <a:pathLst>
              <a:path w="113664" h="470535">
                <a:moveTo>
                  <a:pt x="0" y="470268"/>
                </a:moveTo>
                <a:lnTo>
                  <a:pt x="113042" y="470268"/>
                </a:lnTo>
                <a:lnTo>
                  <a:pt x="113042" y="0"/>
                </a:lnTo>
                <a:lnTo>
                  <a:pt x="0" y="0"/>
                </a:lnTo>
                <a:lnTo>
                  <a:pt x="0" y="470268"/>
                </a:lnTo>
                <a:close/>
              </a:path>
            </a:pathLst>
          </a:custGeom>
          <a:solidFill>
            <a:srgbClr val="A0A09F"/>
          </a:solidFill>
          <a:ln w="3175">
            <a:solidFill>
              <a:schemeClr val="tx1"/>
            </a:solidFill>
          </a:ln>
        </p:spPr>
        <p:txBody>
          <a:bodyPr wrap="square" lIns="0" tIns="0" rIns="0" bIns="0" rtlCol="0"/>
          <a:lstStyle/>
          <a:p>
            <a:endParaRPr lang="en" dirty="0">
              <a:solidFill>
                <a:schemeClr val="tx2"/>
              </a:solidFill>
            </a:endParaRPr>
          </a:p>
        </p:txBody>
      </p:sp>
      <p:sp>
        <p:nvSpPr>
          <p:cNvPr id="102" name="object 23"/>
          <p:cNvSpPr txBox="1"/>
          <p:nvPr/>
        </p:nvSpPr>
        <p:spPr>
          <a:xfrm>
            <a:off x="8031162" y="4624388"/>
            <a:ext cx="1651001" cy="35137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l" rtl="0">
              <a:lnSpc>
                <a:spcPct val="100000"/>
              </a:lnSpc>
              <a:spcBef>
                <a:spcPts val="100"/>
              </a:spcBef>
            </a:pPr>
            <a:r>
              <a:rPr lang="en" sz="1100" b="0" i="0" u="none" baseline="0" dirty="0">
                <a:solidFill>
                  <a:srgbClr val="3A4D98"/>
                </a:solidFill>
                <a:latin typeface="Myriad Pro" panose="020B0503030403020204" pitchFamily="34" charset="0"/>
                <a:cs typeface="Arial Black"/>
              </a:rPr>
              <a:t>Depreciation</a:t>
            </a:r>
            <a:r>
              <a:rPr lang="pl-PL" sz="1100" b="0" i="0" u="none" baseline="0" dirty="0">
                <a:solidFill>
                  <a:srgbClr val="3A4D98"/>
                </a:solidFill>
                <a:latin typeface="Myriad Pro" panose="020B0503030403020204" pitchFamily="34" charset="0"/>
                <a:cs typeface="Arial Black"/>
              </a:rPr>
              <a:t>, a</a:t>
            </a:r>
            <a:r>
              <a:rPr lang="en" sz="1100" b="0" i="0" u="none" baseline="0" dirty="0">
                <a:solidFill>
                  <a:srgbClr val="3A4D98"/>
                </a:solidFill>
                <a:latin typeface="Myriad Pro" panose="020B0503030403020204" pitchFamily="34" charset="0"/>
                <a:cs typeface="Arial Black"/>
              </a:rPr>
              <a:t>mortization and impairment losses</a:t>
            </a:r>
          </a:p>
        </p:txBody>
      </p:sp>
      <p:sp>
        <p:nvSpPr>
          <p:cNvPr id="84" name="object 26"/>
          <p:cNvSpPr txBox="1"/>
          <p:nvPr/>
        </p:nvSpPr>
        <p:spPr>
          <a:xfrm>
            <a:off x="76201" y="4638675"/>
            <a:ext cx="1971675" cy="35242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09550" marR="5080" indent="-17145" algn="r" rtl="0">
              <a:spcBef>
                <a:spcPts val="100"/>
              </a:spcBef>
            </a:pPr>
            <a:r>
              <a:rPr lang="en" sz="1100">
                <a:solidFill>
                  <a:srgbClr val="3A4D98"/>
                </a:solidFill>
                <a:latin typeface="Myriad Pro" panose="020B0503030403020204" pitchFamily="34" charset="0"/>
                <a:cs typeface="Arial Black"/>
              </a:rPr>
              <a:t/>
            </a:r>
            <a:br>
              <a:rPr lang="en" sz="1100">
                <a:solidFill>
                  <a:srgbClr val="3A4D98"/>
                </a:solidFill>
                <a:latin typeface="Myriad Pro" panose="020B0503030403020204" pitchFamily="34" charset="0"/>
                <a:cs typeface="Arial Black"/>
              </a:rPr>
            </a:br>
            <a:r>
              <a:rPr lang="en" sz="1100" b="0" i="0" u="none" baseline="0">
                <a:solidFill>
                  <a:srgbClr val="3A4D98"/>
                </a:solidFill>
                <a:latin typeface="Myriad Pro" panose="020B0503030403020204" pitchFamily="34" charset="0"/>
                <a:cs typeface="Arial Black"/>
              </a:rPr>
              <a:t>Other revenues from contracts with customers</a:t>
            </a:r>
            <a:r>
              <a:rPr lang="en" sz="1100" b="0" i="0" u="none" baseline="30000">
                <a:solidFill>
                  <a:srgbClr val="3A4D98"/>
                </a:solidFill>
                <a:latin typeface="Myriad Pro" panose="020B0503030403020204" pitchFamily="34" charset="0"/>
                <a:cs typeface="Arial Black"/>
              </a:rPr>
              <a:t>1</a:t>
            </a:r>
          </a:p>
        </p:txBody>
      </p:sp>
      <p:sp>
        <p:nvSpPr>
          <p:cNvPr id="142" name="object 19"/>
          <p:cNvSpPr/>
          <p:nvPr/>
        </p:nvSpPr>
        <p:spPr>
          <a:xfrm>
            <a:off x="2187575" y="4638675"/>
            <a:ext cx="107950" cy="431800"/>
          </a:xfrm>
          <a:custGeom>
            <a:avLst/>
            <a:gdLst/>
            <a:ahLst/>
            <a:cxnLst/>
            <a:rect l="l" t="t" r="r" b="b"/>
            <a:pathLst>
              <a:path w="113664" h="483870">
                <a:moveTo>
                  <a:pt x="0" y="483539"/>
                </a:moveTo>
                <a:lnTo>
                  <a:pt x="113042" y="483539"/>
                </a:lnTo>
                <a:lnTo>
                  <a:pt x="113042" y="0"/>
                </a:lnTo>
                <a:lnTo>
                  <a:pt x="0" y="0"/>
                </a:lnTo>
                <a:lnTo>
                  <a:pt x="0" y="483539"/>
                </a:lnTo>
                <a:close/>
              </a:path>
            </a:pathLst>
          </a:custGeom>
          <a:solidFill>
            <a:srgbClr val="3786DE"/>
          </a:solidFill>
          <a:ln w="3175">
            <a:solidFill>
              <a:schemeClr val="tx1"/>
            </a:solidFill>
          </a:ln>
        </p:spPr>
        <p:txBody>
          <a:bodyPr wrap="square" lIns="0" tIns="0" rIns="0" bIns="0" rtlCol="0"/>
          <a:lstStyle/>
          <a:p>
            <a:endParaRPr lang="en" dirty="0">
              <a:solidFill>
                <a:schemeClr val="tx2"/>
              </a:solidFill>
            </a:endParaRPr>
          </a:p>
        </p:txBody>
      </p:sp>
      <p:sp>
        <p:nvSpPr>
          <p:cNvPr id="75" name="object 20"/>
          <p:cNvSpPr/>
          <p:nvPr/>
        </p:nvSpPr>
        <p:spPr>
          <a:xfrm>
            <a:off x="7734300" y="5029200"/>
            <a:ext cx="107950" cy="431800"/>
          </a:xfrm>
          <a:custGeom>
            <a:avLst/>
            <a:gdLst/>
            <a:ahLst/>
            <a:cxnLst/>
            <a:rect l="l" t="t" r="r" b="b"/>
            <a:pathLst>
              <a:path w="113664" h="470535">
                <a:moveTo>
                  <a:pt x="0" y="470268"/>
                </a:moveTo>
                <a:lnTo>
                  <a:pt x="113042" y="470268"/>
                </a:lnTo>
                <a:lnTo>
                  <a:pt x="113042" y="0"/>
                </a:lnTo>
                <a:lnTo>
                  <a:pt x="0" y="0"/>
                </a:lnTo>
                <a:lnTo>
                  <a:pt x="0" y="470268"/>
                </a:lnTo>
                <a:close/>
              </a:path>
            </a:pathLst>
          </a:custGeom>
          <a:solidFill>
            <a:srgbClr val="868685"/>
          </a:solidFill>
          <a:ln w="3175">
            <a:solidFill>
              <a:schemeClr val="tx1"/>
            </a:solidFill>
          </a:ln>
        </p:spPr>
        <p:txBody>
          <a:bodyPr wrap="square" lIns="0" tIns="0" rIns="0" bIns="0" rtlCol="0"/>
          <a:lstStyle/>
          <a:p>
            <a:endParaRPr lang="en" dirty="0">
              <a:solidFill>
                <a:schemeClr val="tx2"/>
              </a:solidFill>
            </a:endParaRPr>
          </a:p>
        </p:txBody>
      </p:sp>
      <p:sp>
        <p:nvSpPr>
          <p:cNvPr id="103" name="object 23"/>
          <p:cNvSpPr txBox="1"/>
          <p:nvPr/>
        </p:nvSpPr>
        <p:spPr>
          <a:xfrm>
            <a:off x="8031163" y="5065713"/>
            <a:ext cx="1462088" cy="35083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l" rtl="0">
              <a:lnSpc>
                <a:spcPct val="100000"/>
              </a:lnSpc>
              <a:spcBef>
                <a:spcPts val="100"/>
              </a:spcBef>
            </a:pPr>
            <a:r>
              <a:rPr lang="en" sz="1100" b="0" i="0" u="none" baseline="0">
                <a:solidFill>
                  <a:srgbClr val="3A4D98"/>
                </a:solidFill>
                <a:latin typeface="Myriad Pro" panose="020B0503030403020204" pitchFamily="34" charset="0"/>
                <a:cs typeface="Arial Black"/>
              </a:rPr>
              <a:t>Transport services and </a:t>
            </a:r>
            <a:r>
              <a:rPr lang="en" sz="1100">
                <a:solidFill>
                  <a:srgbClr val="3A4D98"/>
                </a:solidFill>
                <a:latin typeface="Myriad Pro" panose="020B0503030403020204" pitchFamily="34" charset="0"/>
                <a:cs typeface="Arial Black"/>
              </a:rPr>
              <a:t/>
            </a:r>
            <a:br>
              <a:rPr lang="en" sz="1100">
                <a:solidFill>
                  <a:srgbClr val="3A4D98"/>
                </a:solidFill>
                <a:latin typeface="Myriad Pro" panose="020B0503030403020204" pitchFamily="34" charset="0"/>
                <a:cs typeface="Arial Black"/>
              </a:rPr>
            </a:br>
            <a:r>
              <a:rPr lang="en" sz="1100" b="0" i="0" u="none" baseline="0">
                <a:solidFill>
                  <a:srgbClr val="3A4D98"/>
                </a:solidFill>
                <a:latin typeface="Myriad Pro" panose="020B0503030403020204" pitchFamily="34" charset="0"/>
                <a:cs typeface="Arial Black"/>
              </a:rPr>
              <a:t>other services</a:t>
            </a:r>
          </a:p>
        </p:txBody>
      </p:sp>
      <p:sp>
        <p:nvSpPr>
          <p:cNvPr id="101" name="object 20"/>
          <p:cNvSpPr/>
          <p:nvPr/>
        </p:nvSpPr>
        <p:spPr>
          <a:xfrm>
            <a:off x="7734300" y="5545138"/>
            <a:ext cx="107950" cy="431800"/>
          </a:xfrm>
          <a:custGeom>
            <a:avLst/>
            <a:gdLst/>
            <a:ahLst/>
            <a:cxnLst/>
            <a:rect l="l" t="t" r="r" b="b"/>
            <a:pathLst>
              <a:path w="113664" h="470535">
                <a:moveTo>
                  <a:pt x="0" y="470268"/>
                </a:moveTo>
                <a:lnTo>
                  <a:pt x="113042" y="470268"/>
                </a:lnTo>
                <a:lnTo>
                  <a:pt x="113042" y="0"/>
                </a:lnTo>
                <a:lnTo>
                  <a:pt x="0" y="0"/>
                </a:lnTo>
                <a:lnTo>
                  <a:pt x="0" y="470268"/>
                </a:lnTo>
                <a:close/>
              </a:path>
            </a:pathLst>
          </a:custGeom>
          <a:solidFill>
            <a:srgbClr val="555454"/>
          </a:solidFill>
          <a:ln w="3175">
            <a:solidFill>
              <a:schemeClr val="tx1"/>
            </a:solidFill>
          </a:ln>
        </p:spPr>
        <p:txBody>
          <a:bodyPr wrap="square" lIns="0" tIns="0" rIns="0" bIns="0" rtlCol="0"/>
          <a:lstStyle/>
          <a:p>
            <a:endParaRPr lang="en" dirty="0">
              <a:solidFill>
                <a:schemeClr val="tx2"/>
              </a:solidFill>
            </a:endParaRPr>
          </a:p>
        </p:txBody>
      </p:sp>
      <p:sp>
        <p:nvSpPr>
          <p:cNvPr id="91" name="object 25"/>
          <p:cNvSpPr txBox="1"/>
          <p:nvPr/>
        </p:nvSpPr>
        <p:spPr>
          <a:xfrm>
            <a:off x="8031163" y="5667375"/>
            <a:ext cx="1501775" cy="1809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l" rtl="0">
              <a:lnSpc>
                <a:spcPct val="100000"/>
              </a:lnSpc>
              <a:spcBef>
                <a:spcPts val="100"/>
              </a:spcBef>
            </a:pPr>
            <a:r>
              <a:rPr lang="en" sz="1100" b="0" i="0" u="none" baseline="0">
                <a:solidFill>
                  <a:srgbClr val="3A4D98"/>
                </a:solidFill>
                <a:latin typeface="Myriad Pro" panose="020B0503030403020204" pitchFamily="34" charset="0"/>
                <a:cs typeface="Arial Black"/>
              </a:rPr>
              <a:t>Other expenses</a:t>
            </a:r>
          </a:p>
        </p:txBody>
      </p:sp>
      <p:sp>
        <p:nvSpPr>
          <p:cNvPr id="72" name="object 2"/>
          <p:cNvSpPr/>
          <p:nvPr/>
        </p:nvSpPr>
        <p:spPr>
          <a:xfrm>
            <a:off x="663575" y="5989638"/>
            <a:ext cx="9172575" cy="596900"/>
          </a:xfrm>
          <a:custGeom>
            <a:avLst/>
            <a:gdLst/>
            <a:ahLst/>
            <a:cxnLst/>
            <a:rect l="l" t="t" r="r" b="b"/>
            <a:pathLst>
              <a:path w="9709150" h="461645">
                <a:moveTo>
                  <a:pt x="9708718" y="0"/>
                </a:moveTo>
                <a:lnTo>
                  <a:pt x="142506" y="0"/>
                </a:lnTo>
                <a:lnTo>
                  <a:pt x="0" y="461073"/>
                </a:lnTo>
                <a:lnTo>
                  <a:pt x="9566198" y="461073"/>
                </a:lnTo>
                <a:lnTo>
                  <a:pt x="9708718" y="0"/>
                </a:lnTo>
                <a:close/>
              </a:path>
            </a:pathLst>
          </a:custGeom>
          <a:solidFill>
            <a:srgbClr val="EDEDED"/>
          </a:solidFill>
        </p:spPr>
        <p:txBody>
          <a:bodyPr wrap="square" lIns="0" tIns="0" rIns="0" bIns="0" rtlCol="0"/>
          <a:lstStyle/>
          <a:p>
            <a:endParaRPr lang="en" dirty="0"/>
          </a:p>
        </p:txBody>
      </p:sp>
      <p:sp>
        <p:nvSpPr>
          <p:cNvPr id="6" name="Prostokąt 5"/>
          <p:cNvSpPr/>
          <p:nvPr>
            <p:custDataLst>
              <p:tags r:id="rId10"/>
            </p:custDataLst>
          </p:nvPr>
        </p:nvSpPr>
        <p:spPr bwMode="auto">
          <a:xfrm>
            <a:off x="2811463" y="6048375"/>
            <a:ext cx="406400" cy="212725"/>
          </a:xfrm>
          <a:prstGeom prst="rect">
            <a:avLst/>
          </a:prstGeom>
          <a:noFill/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rtlCol="0" anchor="t"/>
          <a:lstStyle/>
          <a:p>
            <a:pPr algn="ctr" rtl="0">
              <a:spcBef>
                <a:spcPct val="0"/>
              </a:spcBef>
              <a:spcAft>
                <a:spcPct val="0"/>
              </a:spcAft>
            </a:pPr>
            <a:fld id="{CB4591E7-12DA-4096-86EB-95C56C8B9E25}" type="datetime'2020'">
              <a:rPr sz="1400" i="1">
                <a:solidFill>
                  <a:srgbClr val="555454"/>
                </a:solidFill>
                <a:latin typeface="Arial" panose="020B0604020202020204" pitchFamily="34" charset="0"/>
              </a:rPr>
              <a:pPr/>
              <a:t>2020</a:t>
            </a:fld>
            <a:endParaRPr lang="en" sz="1400" i="1" dirty="0">
              <a:solidFill>
                <a:srgbClr val="555454"/>
              </a:solidFill>
              <a:latin typeface="Arial" panose="020B0604020202020204" pitchFamily="34" charset="0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8" name="Prostokąt 7"/>
          <p:cNvSpPr/>
          <p:nvPr>
            <p:custDataLst>
              <p:tags r:id="rId11"/>
            </p:custDataLst>
          </p:nvPr>
        </p:nvSpPr>
        <p:spPr bwMode="auto">
          <a:xfrm>
            <a:off x="3598863" y="6048375"/>
            <a:ext cx="406400" cy="212725"/>
          </a:xfrm>
          <a:prstGeom prst="rect">
            <a:avLst/>
          </a:prstGeom>
          <a:noFill/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rtlCol="0" anchor="t"/>
          <a:lstStyle/>
          <a:p>
            <a:pPr algn="ctr" rtl="0">
              <a:spcBef>
                <a:spcPct val="0"/>
              </a:spcBef>
              <a:spcAft>
                <a:spcPct val="0"/>
              </a:spcAft>
            </a:pPr>
            <a:fld id="{B4204720-77F1-4042-A47C-AE9B5523E948}" type="datetime'2021'">
              <a:rPr sz="1400" i="1">
                <a:solidFill>
                  <a:srgbClr val="555454"/>
                </a:solidFill>
                <a:latin typeface="Arial" panose="020B0604020202020204" pitchFamily="34" charset="0"/>
              </a:rPr>
              <a:pPr/>
              <a:t>2021</a:t>
            </a:fld>
            <a:endParaRPr lang="en" sz="1400" i="1" dirty="0">
              <a:solidFill>
                <a:srgbClr val="555454"/>
              </a:solidFill>
              <a:latin typeface="Arial" panose="020B0604020202020204" pitchFamily="34" charset="0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2" name="Prostokąt 1"/>
          <p:cNvSpPr/>
          <p:nvPr>
            <p:custDataLst>
              <p:tags r:id="rId12"/>
            </p:custDataLst>
          </p:nvPr>
        </p:nvSpPr>
        <p:spPr bwMode="auto">
          <a:xfrm>
            <a:off x="5997575" y="6048375"/>
            <a:ext cx="406400" cy="212725"/>
          </a:xfrm>
          <a:prstGeom prst="rect">
            <a:avLst/>
          </a:prstGeom>
          <a:noFill/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rtlCol="0" anchor="t"/>
          <a:lstStyle/>
          <a:p>
            <a:pPr algn="ctr" rtl="0">
              <a:spcBef>
                <a:spcPct val="0"/>
              </a:spcBef>
              <a:spcAft>
                <a:spcPct val="0"/>
              </a:spcAft>
            </a:pPr>
            <a:fld id="{B8E7F73B-22E8-47B6-9E9F-6B618F5DD269}" type="datetime'2020'">
              <a:rPr sz="1400" i="1">
                <a:solidFill>
                  <a:srgbClr val="555454"/>
                </a:solidFill>
                <a:latin typeface="Arial" panose="020B0604020202020204" pitchFamily="34" charset="0"/>
              </a:rPr>
              <a:pPr/>
              <a:t>2020</a:t>
            </a:fld>
            <a:endParaRPr lang="en" sz="1400" i="1" dirty="0">
              <a:solidFill>
                <a:srgbClr val="555454"/>
              </a:solidFill>
              <a:latin typeface="Arial" panose="020B0604020202020204" pitchFamily="34" charset="0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3" name="Prostokąt 2"/>
          <p:cNvSpPr/>
          <p:nvPr>
            <p:custDataLst>
              <p:tags r:id="rId13"/>
            </p:custDataLst>
          </p:nvPr>
        </p:nvSpPr>
        <p:spPr bwMode="auto">
          <a:xfrm>
            <a:off x="6970713" y="6048375"/>
            <a:ext cx="406400" cy="212725"/>
          </a:xfrm>
          <a:prstGeom prst="rect">
            <a:avLst/>
          </a:prstGeom>
          <a:noFill/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rtlCol="0" anchor="t"/>
          <a:lstStyle/>
          <a:p>
            <a:pPr algn="ctr" rtl="0">
              <a:spcBef>
                <a:spcPct val="0"/>
              </a:spcBef>
              <a:spcAft>
                <a:spcPct val="0"/>
              </a:spcAft>
            </a:pPr>
            <a:fld id="{A7B83D26-1C58-466D-A192-EC8B13737B5E}" type="datetime'2021'">
              <a:rPr sz="1400" i="1">
                <a:solidFill>
                  <a:srgbClr val="555454"/>
                </a:solidFill>
                <a:latin typeface="Arial" panose="020B0604020202020204" pitchFamily="34" charset="0"/>
              </a:rPr>
              <a:pPr/>
              <a:t>2021</a:t>
            </a:fld>
            <a:endParaRPr lang="en" sz="1400" i="1" dirty="0">
              <a:solidFill>
                <a:srgbClr val="555454"/>
              </a:solidFill>
              <a:latin typeface="Arial" panose="020B0604020202020204" pitchFamily="34" charset="0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99" name="Prostokąt 98"/>
          <p:cNvSpPr/>
          <p:nvPr>
            <p:custDataLst>
              <p:tags r:id="rId14"/>
            </p:custDataLst>
          </p:nvPr>
        </p:nvSpPr>
        <p:spPr bwMode="auto">
          <a:xfrm>
            <a:off x="7923213" y="6048375"/>
            <a:ext cx="446088" cy="212725"/>
          </a:xfrm>
          <a:prstGeom prst="rect">
            <a:avLst/>
          </a:prstGeom>
          <a:noFill/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rtlCol="0" anchor="t"/>
          <a:lstStyle/>
          <a:p>
            <a:pPr algn="ctr" rtl="0">
              <a:spcBef>
                <a:spcPct val="0"/>
              </a:spcBef>
              <a:spcAft>
                <a:spcPct val="0"/>
              </a:spcAft>
            </a:pPr>
            <a:fld id="{C9FFC663-C039-4D25-A8E8-CE66FC7111CC}" type="datetime'Label'">
              <a:rPr sz="1400" i="1">
                <a:solidFill>
                  <a:srgbClr val="555454"/>
                </a:solidFill>
                <a:latin typeface="Arial" panose="020B0604020202020204" pitchFamily="34" charset="0"/>
              </a:rPr>
              <a:pPr/>
              <a:t>Label</a:t>
            </a:fld>
            <a:endParaRPr lang="en" sz="1400" i="1" dirty="0">
              <a:solidFill>
                <a:srgbClr val="555454"/>
              </a:solidFill>
              <a:latin typeface="Arial" panose="020B0604020202020204" pitchFamily="34" charset="0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pic>
        <p:nvPicPr>
          <p:cNvPr id="77" name="Obraz 76" descr="strzalka-2.png"/>
          <p:cNvPicPr>
            <a:picLocks noChangeAspect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6958" y="6829425"/>
            <a:ext cx="253916" cy="351576"/>
          </a:xfrm>
          <a:prstGeom prst="rect">
            <a:avLst/>
          </a:prstGeom>
        </p:spPr>
      </p:pic>
      <p:sp>
        <p:nvSpPr>
          <p:cNvPr id="64" name="1331.25226.7510.75244.751"/>
          <p:cNvSpPr>
            <a:spLocks noChangeArrowheads="1"/>
          </p:cNvSpPr>
          <p:nvPr>
            <p:custDataLst>
              <p:tags r:id="rId15"/>
            </p:custDataLst>
          </p:nvPr>
        </p:nvSpPr>
        <p:spPr bwMode="gray">
          <a:xfrm>
            <a:off x="846138" y="7196301"/>
            <a:ext cx="6889750" cy="184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73152" rIns="0" bIns="0">
            <a:spAutoFit/>
          </a:bodyPr>
          <a:lstStyle/>
          <a:p>
            <a:pPr algn="l" rtl="0" eaLnBrk="0" hangingPunct="0">
              <a:spcAft>
                <a:spcPct val="0"/>
              </a:spcAft>
              <a:tabLst>
                <a:tab pos="8864600" algn="r"/>
              </a:tabLst>
            </a:pPr>
            <a:r>
              <a:rPr lang="en" sz="900" b="0" i="1" u="none" baseline="3000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SC STKaiti"/>
                <a:cs typeface="Arial" panose="020B0604020202020204" pitchFamily="34" charset="0"/>
              </a:rPr>
              <a:t>1</a:t>
            </a:r>
            <a:r>
              <a:rPr lang="en" sz="900" b="0" i="1" u="none" baseline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SC STKaiti"/>
                <a:cs typeface="Arial" panose="020B0604020202020204" pitchFamily="34" charset="0"/>
              </a:rPr>
              <a:t> Revenues from contracts with customers, excluding revenues on rail transportation and freight forwarding services</a:t>
            </a:r>
          </a:p>
        </p:txBody>
      </p:sp>
    </p:spTree>
    <p:extLst>
      <p:ext uri="{BB962C8B-B14F-4D97-AF65-F5344CB8AC3E}">
        <p14:creationId xmlns:p14="http://schemas.microsoft.com/office/powerpoint/2010/main" val="49875428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umeru slajdu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algn="r" rtl="0"/>
            <a:fld id="{022581BA-A277-4FE5-891C-DC92D7F0A26A}" type="slidenum">
              <a:rPr/>
              <a:pPr algn="r" rtl="0"/>
              <a:t>9</a:t>
            </a:fld>
            <a:endParaRPr lang="en" dirty="0"/>
          </a:p>
        </p:txBody>
      </p:sp>
      <p:sp>
        <p:nvSpPr>
          <p:cNvPr id="113" name="Prostokąt 112" hidden="1"/>
          <p:cNvSpPr/>
          <p:nvPr/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 rtl="0"/>
            <a:endParaRPr lang="en" sz="1400" b="1" dirty="0">
              <a:latin typeface="Calibri" panose="020F0502020204030204" pitchFamily="34" charset="0"/>
              <a:sym typeface="+mn-lt"/>
            </a:endParaRPr>
          </a:p>
        </p:txBody>
      </p:sp>
      <p:sp>
        <p:nvSpPr>
          <p:cNvPr id="17" name="Rectangle 16" hidden="1"/>
          <p:cNvSpPr/>
          <p:nvPr/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 rtl="0"/>
            <a:endParaRPr lang="en" sz="1400" dirty="0">
              <a:sym typeface="Arial Black" panose="020B0A04020102020204" pitchFamily="34" charset="0"/>
            </a:endParaRPr>
          </a:p>
        </p:txBody>
      </p:sp>
      <p:sp>
        <p:nvSpPr>
          <p:cNvPr id="105" name="Prostokąt 104" hidden="1"/>
          <p:cNvSpPr/>
          <p:nvPr/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 rtl="0"/>
            <a:endParaRPr lang="en" sz="1400" dirty="0">
              <a:sym typeface="+mn-lt"/>
            </a:endParaRPr>
          </a:p>
        </p:txBody>
      </p:sp>
      <p:graphicFrame>
        <p:nvGraphicFramePr>
          <p:cNvPr id="9" name="Obiekt 8" hidden="1"/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466999463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8566" name="think-cell Slide" r:id="rId18" imgW="421" imgH="423" progId="TCLayout.ActiveDocument.1">
                  <p:embed/>
                </p:oleObj>
              </mc:Choice>
              <mc:Fallback>
                <p:oleObj name="think-cell Slide" r:id="rId18" imgW="421" imgH="423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9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3" name="Obraz 2" descr="strzalka.png"/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5114" y="798439"/>
            <a:ext cx="540000" cy="727158"/>
          </a:xfrm>
          <a:prstGeom prst="rect">
            <a:avLst/>
          </a:prstGeom>
        </p:spPr>
      </p:pic>
      <p:sp>
        <p:nvSpPr>
          <p:cNvPr id="4" name="object 3"/>
          <p:cNvSpPr txBox="1"/>
          <p:nvPr/>
        </p:nvSpPr>
        <p:spPr>
          <a:xfrm>
            <a:off x="1513320" y="802904"/>
            <a:ext cx="8654410" cy="62837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l" rtl="0">
              <a:spcBef>
                <a:spcPts val="100"/>
              </a:spcBef>
            </a:pPr>
            <a:r>
              <a:rPr lang="en" sz="2000" b="0" i="0" u="none" baseline="0">
                <a:solidFill>
                  <a:srgbClr val="3A4D98"/>
                </a:solidFill>
                <a:latin typeface="Myriad Pro"/>
                <a:ea typeface="Myriad Pro"/>
                <a:cs typeface="Myriad Pro"/>
              </a:rPr>
              <a:t>Structure and level of employment in the PKP CARGO Group </a:t>
            </a:r>
            <a:r>
              <a:rPr lang="en" sz="2000">
                <a:solidFill>
                  <a:srgbClr val="3A4D98"/>
                </a:solidFill>
                <a:latin typeface="Myriad Pro"/>
                <a:cs typeface="Myriad Pro"/>
              </a:rPr>
              <a:t/>
            </a:r>
            <a:br>
              <a:rPr lang="en" sz="2000">
                <a:solidFill>
                  <a:srgbClr val="3A4D98"/>
                </a:solidFill>
                <a:latin typeface="Myriad Pro"/>
                <a:cs typeface="Myriad Pro"/>
              </a:rPr>
            </a:br>
            <a:endParaRPr lang="en" sz="2000" dirty="0">
              <a:solidFill>
                <a:srgbClr val="3A4D98"/>
              </a:solidFill>
              <a:latin typeface="Myriad Pro"/>
              <a:cs typeface="Myriad Pro"/>
            </a:endParaRPr>
          </a:p>
        </p:txBody>
      </p:sp>
      <p:sp>
        <p:nvSpPr>
          <p:cNvPr id="40" name="object 48"/>
          <p:cNvSpPr txBox="1"/>
          <p:nvPr/>
        </p:nvSpPr>
        <p:spPr>
          <a:xfrm>
            <a:off x="1132681" y="1922202"/>
            <a:ext cx="4725988" cy="19685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3970" algn="l" rtl="0">
              <a:spcBef>
                <a:spcPts val="100"/>
              </a:spcBef>
            </a:pPr>
            <a:r>
              <a:rPr lang="pl-PL" sz="1200" b="1" i="0" u="none" spc="5" baseline="0" dirty="0">
                <a:solidFill>
                  <a:srgbClr val="3A4D98"/>
                </a:solidFill>
                <a:latin typeface="Myriad Pro"/>
                <a:ea typeface="Myriad Pro"/>
                <a:cs typeface="Myriad Pro"/>
              </a:rPr>
              <a:t>EMPLOYEES OF </a:t>
            </a:r>
            <a:r>
              <a:rPr lang="en" sz="1200" b="1" i="0" u="none" spc="5" baseline="0" dirty="0">
                <a:solidFill>
                  <a:srgbClr val="3A4D98"/>
                </a:solidFill>
                <a:latin typeface="Myriad Pro"/>
                <a:ea typeface="Myriad Pro"/>
                <a:cs typeface="Myriad Pro"/>
              </a:rPr>
              <a:t>THE PKP CARGO GROUP </a:t>
            </a:r>
          </a:p>
        </p:txBody>
      </p:sp>
      <p:cxnSp>
        <p:nvCxnSpPr>
          <p:cNvPr id="24" name="Łącznik prosty 23"/>
          <p:cNvCxnSpPr/>
          <p:nvPr>
            <p:custDataLst>
              <p:tags r:id="rId3"/>
            </p:custDataLst>
          </p:nvPr>
        </p:nvCxnSpPr>
        <p:spPr bwMode="auto">
          <a:xfrm flipV="1">
            <a:off x="6372225" y="2687638"/>
            <a:ext cx="0" cy="76200"/>
          </a:xfrm>
          <a:prstGeom prst="line">
            <a:avLst/>
          </a:prstGeom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7" name="Łącznik prosty 26"/>
          <p:cNvCxnSpPr/>
          <p:nvPr>
            <p:custDataLst>
              <p:tags r:id="rId4"/>
            </p:custDataLst>
          </p:nvPr>
        </p:nvCxnSpPr>
        <p:spPr bwMode="auto">
          <a:xfrm>
            <a:off x="6372225" y="2687638"/>
            <a:ext cx="1136650" cy="0"/>
          </a:xfrm>
          <a:prstGeom prst="line">
            <a:avLst/>
          </a:prstGeom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0" name="Łącznik prosty 29"/>
          <p:cNvCxnSpPr/>
          <p:nvPr>
            <p:custDataLst>
              <p:tags r:id="rId5"/>
            </p:custDataLst>
          </p:nvPr>
        </p:nvCxnSpPr>
        <p:spPr bwMode="auto">
          <a:xfrm>
            <a:off x="7508875" y="2687638"/>
            <a:ext cx="0" cy="182562"/>
          </a:xfrm>
          <a:prstGeom prst="line">
            <a:avLst/>
          </a:prstGeom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5" name="Prostokąt 24"/>
          <p:cNvSpPr/>
          <p:nvPr>
            <p:custDataLst>
              <p:tags r:id="rId6"/>
            </p:custDataLst>
          </p:nvPr>
        </p:nvSpPr>
        <p:spPr bwMode="gray">
          <a:xfrm>
            <a:off x="6100763" y="2801938"/>
            <a:ext cx="542925" cy="192088"/>
          </a:xfrm>
          <a:prstGeom prst="rect">
            <a:avLst/>
          </a:prstGeom>
          <a:noFill/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25400" tIns="0" rIns="25400" bIns="0" rtlCol="0" anchor="b"/>
          <a:lstStyle/>
          <a:p>
            <a:pPr algn="ctr" rtl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fld id="{963FBC79-0EC7-40FC-B4A2-A719CAC6A943}" type="datetime'21,766'">
              <a:rPr sz="1400">
                <a:solidFill>
                  <a:schemeClr val="tx1"/>
                </a:solidFill>
              </a:rPr>
              <a:pPr/>
              <a:t>21,766</a:t>
            </a:fld>
            <a:endParaRPr lang="en" sz="1400">
              <a:solidFill>
                <a:schemeClr val="tx1"/>
              </a:solidFill>
              <a:sym typeface="+mn-lt"/>
            </a:endParaRPr>
          </a:p>
        </p:txBody>
      </p:sp>
      <p:grpSp>
        <p:nvGrpSpPr>
          <p:cNvPr id="65" name="Group 4163"/>
          <p:cNvGrpSpPr/>
          <p:nvPr/>
        </p:nvGrpSpPr>
        <p:grpSpPr>
          <a:xfrm flipH="1">
            <a:off x="1738852" y="2863341"/>
            <a:ext cx="671513" cy="1682750"/>
            <a:chOff x="0" y="0"/>
            <a:chExt cx="1518113" cy="3799413"/>
          </a:xfrm>
          <a:solidFill>
            <a:schemeClr val="accent1"/>
          </a:solidFill>
        </p:grpSpPr>
        <p:sp>
          <p:nvSpPr>
            <p:cNvPr id="67" name="Shape 4162"/>
            <p:cNvSpPr/>
            <p:nvPr/>
          </p:nvSpPr>
          <p:spPr>
            <a:xfrm>
              <a:off x="467744" y="0"/>
              <a:ext cx="607253" cy="59391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</a:path>
              </a:pathLst>
            </a:custGeom>
            <a:grpFill/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 algn="l" rtl="0">
                <a:defRPr sz="3200">
                  <a:solidFill>
                    <a:srgbClr val="FFFFFF"/>
                  </a:solidFill>
                  <a:latin typeface="Helvetica Light"/>
                  <a:ea typeface="Helvetica Light"/>
                  <a:cs typeface="Helvetica Light"/>
                  <a:sym typeface="Helvetica Light"/>
                </a:defRPr>
              </a:pPr>
              <a:endParaRPr sz="3200">
                <a:solidFill>
                  <a:srgbClr val="FF0000"/>
                </a:solidFill>
              </a:endParaRPr>
            </a:p>
          </p:txBody>
        </p:sp>
        <p:sp>
          <p:nvSpPr>
            <p:cNvPr id="66" name="Shape 4161"/>
            <p:cNvSpPr/>
            <p:nvPr/>
          </p:nvSpPr>
          <p:spPr>
            <a:xfrm>
              <a:off x="0" y="650860"/>
              <a:ext cx="1518114" cy="314855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6338" y="0"/>
                  </a:moveTo>
                  <a:cubicBezTo>
                    <a:pt x="5538" y="0"/>
                    <a:pt x="5538" y="0"/>
                    <a:pt x="5538" y="0"/>
                  </a:cubicBezTo>
                  <a:cubicBezTo>
                    <a:pt x="1662" y="0"/>
                    <a:pt x="0" y="1580"/>
                    <a:pt x="0" y="2107"/>
                  </a:cubicBezTo>
                  <a:cubicBezTo>
                    <a:pt x="0" y="9746"/>
                    <a:pt x="0" y="9746"/>
                    <a:pt x="0" y="9746"/>
                  </a:cubicBezTo>
                  <a:cubicBezTo>
                    <a:pt x="0" y="10141"/>
                    <a:pt x="831" y="10537"/>
                    <a:pt x="1938" y="10537"/>
                  </a:cubicBezTo>
                  <a:cubicBezTo>
                    <a:pt x="3046" y="10537"/>
                    <a:pt x="3600" y="10141"/>
                    <a:pt x="3600" y="9746"/>
                  </a:cubicBezTo>
                  <a:cubicBezTo>
                    <a:pt x="3600" y="3424"/>
                    <a:pt x="3600" y="3424"/>
                    <a:pt x="3600" y="3424"/>
                  </a:cubicBezTo>
                  <a:cubicBezTo>
                    <a:pt x="5262" y="3424"/>
                    <a:pt x="5262" y="3424"/>
                    <a:pt x="5262" y="3424"/>
                  </a:cubicBezTo>
                  <a:cubicBezTo>
                    <a:pt x="5262" y="9483"/>
                    <a:pt x="5262" y="9483"/>
                    <a:pt x="5262" y="9483"/>
                  </a:cubicBezTo>
                  <a:cubicBezTo>
                    <a:pt x="5262" y="9483"/>
                    <a:pt x="5262" y="9615"/>
                    <a:pt x="5262" y="9746"/>
                  </a:cubicBezTo>
                  <a:cubicBezTo>
                    <a:pt x="5262" y="20283"/>
                    <a:pt x="5262" y="20283"/>
                    <a:pt x="5262" y="20283"/>
                  </a:cubicBezTo>
                  <a:cubicBezTo>
                    <a:pt x="5262" y="21073"/>
                    <a:pt x="6369" y="21600"/>
                    <a:pt x="7754" y="21600"/>
                  </a:cubicBezTo>
                  <a:cubicBezTo>
                    <a:pt x="9138" y="21600"/>
                    <a:pt x="10246" y="21073"/>
                    <a:pt x="10246" y="20283"/>
                  </a:cubicBezTo>
                  <a:cubicBezTo>
                    <a:pt x="10246" y="10932"/>
                    <a:pt x="10246" y="10932"/>
                    <a:pt x="10246" y="10932"/>
                  </a:cubicBezTo>
                  <a:cubicBezTo>
                    <a:pt x="11354" y="10932"/>
                    <a:pt x="11354" y="10932"/>
                    <a:pt x="11354" y="10932"/>
                  </a:cubicBezTo>
                  <a:cubicBezTo>
                    <a:pt x="11354" y="20283"/>
                    <a:pt x="11354" y="20283"/>
                    <a:pt x="11354" y="20283"/>
                  </a:cubicBezTo>
                  <a:cubicBezTo>
                    <a:pt x="11354" y="21073"/>
                    <a:pt x="12462" y="21600"/>
                    <a:pt x="13846" y="21600"/>
                  </a:cubicBezTo>
                  <a:cubicBezTo>
                    <a:pt x="15231" y="21600"/>
                    <a:pt x="16338" y="21073"/>
                    <a:pt x="16338" y="20283"/>
                  </a:cubicBezTo>
                  <a:cubicBezTo>
                    <a:pt x="16338" y="3424"/>
                    <a:pt x="16338" y="3424"/>
                    <a:pt x="16338" y="3424"/>
                  </a:cubicBezTo>
                  <a:cubicBezTo>
                    <a:pt x="17723" y="3424"/>
                    <a:pt x="17723" y="3424"/>
                    <a:pt x="17723" y="3424"/>
                  </a:cubicBezTo>
                  <a:cubicBezTo>
                    <a:pt x="17723" y="9746"/>
                    <a:pt x="17723" y="9746"/>
                    <a:pt x="17723" y="9746"/>
                  </a:cubicBezTo>
                  <a:cubicBezTo>
                    <a:pt x="17723" y="10141"/>
                    <a:pt x="18554" y="10537"/>
                    <a:pt x="19662" y="10537"/>
                  </a:cubicBezTo>
                  <a:cubicBezTo>
                    <a:pt x="20769" y="10537"/>
                    <a:pt x="21600" y="10141"/>
                    <a:pt x="21600" y="9746"/>
                  </a:cubicBezTo>
                  <a:cubicBezTo>
                    <a:pt x="21600" y="1976"/>
                    <a:pt x="21600" y="1976"/>
                    <a:pt x="21600" y="1976"/>
                  </a:cubicBezTo>
                  <a:cubicBezTo>
                    <a:pt x="21600" y="1317"/>
                    <a:pt x="19938" y="0"/>
                    <a:pt x="16338" y="0"/>
                  </a:cubicBezTo>
                </a:path>
              </a:pathLst>
            </a:custGeom>
            <a:grpFill/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 algn="l" rtl="0">
                <a:defRPr sz="3200">
                  <a:solidFill>
                    <a:srgbClr val="FFFFFF"/>
                  </a:solidFill>
                  <a:latin typeface="Helvetica Light"/>
                  <a:ea typeface="Helvetica Light"/>
                  <a:cs typeface="Helvetica Light"/>
                  <a:sym typeface="Helvetica Light"/>
                </a:defRPr>
              </a:pPr>
              <a:endParaRPr sz="3200">
                <a:solidFill>
                  <a:srgbClr val="FF0000"/>
                </a:solidFill>
              </a:endParaRPr>
            </a:p>
          </p:txBody>
        </p:sp>
      </p:grpSp>
      <p:grpSp>
        <p:nvGrpSpPr>
          <p:cNvPr id="74" name="Group 4163"/>
          <p:cNvGrpSpPr/>
          <p:nvPr/>
        </p:nvGrpSpPr>
        <p:grpSpPr>
          <a:xfrm flipH="1">
            <a:off x="3053302" y="2863341"/>
            <a:ext cx="673100" cy="1682750"/>
            <a:chOff x="0" y="0"/>
            <a:chExt cx="1518113" cy="3799413"/>
          </a:xfrm>
          <a:solidFill>
            <a:schemeClr val="accent1"/>
          </a:solidFill>
        </p:grpSpPr>
        <p:sp>
          <p:nvSpPr>
            <p:cNvPr id="76" name="Shape 4162"/>
            <p:cNvSpPr/>
            <p:nvPr/>
          </p:nvSpPr>
          <p:spPr>
            <a:xfrm>
              <a:off x="467744" y="0"/>
              <a:ext cx="607253" cy="59391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</a:path>
              </a:pathLst>
            </a:custGeom>
            <a:grpFill/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 algn="l" rtl="0">
                <a:defRPr sz="3200">
                  <a:solidFill>
                    <a:srgbClr val="FFFFFF"/>
                  </a:solidFill>
                  <a:latin typeface="Helvetica Light"/>
                  <a:ea typeface="Helvetica Light"/>
                  <a:cs typeface="Helvetica Light"/>
                  <a:sym typeface="Helvetica Light"/>
                </a:defRPr>
              </a:pPr>
              <a:endParaRPr sz="3200">
                <a:solidFill>
                  <a:srgbClr val="FF0000"/>
                </a:solidFill>
              </a:endParaRPr>
            </a:p>
          </p:txBody>
        </p:sp>
        <p:sp>
          <p:nvSpPr>
            <p:cNvPr id="75" name="Shape 4161"/>
            <p:cNvSpPr/>
            <p:nvPr/>
          </p:nvSpPr>
          <p:spPr>
            <a:xfrm>
              <a:off x="0" y="650860"/>
              <a:ext cx="1518114" cy="314855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6338" y="0"/>
                  </a:moveTo>
                  <a:cubicBezTo>
                    <a:pt x="5538" y="0"/>
                    <a:pt x="5538" y="0"/>
                    <a:pt x="5538" y="0"/>
                  </a:cubicBezTo>
                  <a:cubicBezTo>
                    <a:pt x="1662" y="0"/>
                    <a:pt x="0" y="1580"/>
                    <a:pt x="0" y="2107"/>
                  </a:cubicBezTo>
                  <a:cubicBezTo>
                    <a:pt x="0" y="9746"/>
                    <a:pt x="0" y="9746"/>
                    <a:pt x="0" y="9746"/>
                  </a:cubicBezTo>
                  <a:cubicBezTo>
                    <a:pt x="0" y="10141"/>
                    <a:pt x="831" y="10537"/>
                    <a:pt x="1938" y="10537"/>
                  </a:cubicBezTo>
                  <a:cubicBezTo>
                    <a:pt x="3046" y="10537"/>
                    <a:pt x="3600" y="10141"/>
                    <a:pt x="3600" y="9746"/>
                  </a:cubicBezTo>
                  <a:cubicBezTo>
                    <a:pt x="3600" y="3424"/>
                    <a:pt x="3600" y="3424"/>
                    <a:pt x="3600" y="3424"/>
                  </a:cubicBezTo>
                  <a:cubicBezTo>
                    <a:pt x="5262" y="3424"/>
                    <a:pt x="5262" y="3424"/>
                    <a:pt x="5262" y="3424"/>
                  </a:cubicBezTo>
                  <a:cubicBezTo>
                    <a:pt x="5262" y="9483"/>
                    <a:pt x="5262" y="9483"/>
                    <a:pt x="5262" y="9483"/>
                  </a:cubicBezTo>
                  <a:cubicBezTo>
                    <a:pt x="5262" y="9483"/>
                    <a:pt x="5262" y="9615"/>
                    <a:pt x="5262" y="9746"/>
                  </a:cubicBezTo>
                  <a:cubicBezTo>
                    <a:pt x="5262" y="20283"/>
                    <a:pt x="5262" y="20283"/>
                    <a:pt x="5262" y="20283"/>
                  </a:cubicBezTo>
                  <a:cubicBezTo>
                    <a:pt x="5262" y="21073"/>
                    <a:pt x="6369" y="21600"/>
                    <a:pt x="7754" y="21600"/>
                  </a:cubicBezTo>
                  <a:cubicBezTo>
                    <a:pt x="9138" y="21600"/>
                    <a:pt x="10246" y="21073"/>
                    <a:pt x="10246" y="20283"/>
                  </a:cubicBezTo>
                  <a:cubicBezTo>
                    <a:pt x="10246" y="10932"/>
                    <a:pt x="10246" y="10932"/>
                    <a:pt x="10246" y="10932"/>
                  </a:cubicBezTo>
                  <a:cubicBezTo>
                    <a:pt x="11354" y="10932"/>
                    <a:pt x="11354" y="10932"/>
                    <a:pt x="11354" y="10932"/>
                  </a:cubicBezTo>
                  <a:cubicBezTo>
                    <a:pt x="11354" y="20283"/>
                    <a:pt x="11354" y="20283"/>
                    <a:pt x="11354" y="20283"/>
                  </a:cubicBezTo>
                  <a:cubicBezTo>
                    <a:pt x="11354" y="21073"/>
                    <a:pt x="12462" y="21600"/>
                    <a:pt x="13846" y="21600"/>
                  </a:cubicBezTo>
                  <a:cubicBezTo>
                    <a:pt x="15231" y="21600"/>
                    <a:pt x="16338" y="21073"/>
                    <a:pt x="16338" y="20283"/>
                  </a:cubicBezTo>
                  <a:cubicBezTo>
                    <a:pt x="16338" y="3424"/>
                    <a:pt x="16338" y="3424"/>
                    <a:pt x="16338" y="3424"/>
                  </a:cubicBezTo>
                  <a:cubicBezTo>
                    <a:pt x="17723" y="3424"/>
                    <a:pt x="17723" y="3424"/>
                    <a:pt x="17723" y="3424"/>
                  </a:cubicBezTo>
                  <a:cubicBezTo>
                    <a:pt x="17723" y="9746"/>
                    <a:pt x="17723" y="9746"/>
                    <a:pt x="17723" y="9746"/>
                  </a:cubicBezTo>
                  <a:cubicBezTo>
                    <a:pt x="17723" y="10141"/>
                    <a:pt x="18554" y="10537"/>
                    <a:pt x="19662" y="10537"/>
                  </a:cubicBezTo>
                  <a:cubicBezTo>
                    <a:pt x="20769" y="10537"/>
                    <a:pt x="21600" y="10141"/>
                    <a:pt x="21600" y="9746"/>
                  </a:cubicBezTo>
                  <a:cubicBezTo>
                    <a:pt x="21600" y="1976"/>
                    <a:pt x="21600" y="1976"/>
                    <a:pt x="21600" y="1976"/>
                  </a:cubicBezTo>
                  <a:cubicBezTo>
                    <a:pt x="21600" y="1317"/>
                    <a:pt x="19938" y="0"/>
                    <a:pt x="16338" y="0"/>
                  </a:cubicBezTo>
                </a:path>
              </a:pathLst>
            </a:custGeom>
            <a:grpFill/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 algn="l" rtl="0">
                <a:defRPr sz="3200">
                  <a:solidFill>
                    <a:srgbClr val="FFFFFF"/>
                  </a:solidFill>
                  <a:latin typeface="Helvetica Light"/>
                  <a:ea typeface="Helvetica Light"/>
                  <a:cs typeface="Helvetica Light"/>
                  <a:sym typeface="Helvetica Light"/>
                </a:defRPr>
              </a:pPr>
              <a:endParaRPr sz="3200">
                <a:solidFill>
                  <a:srgbClr val="FF0000"/>
                </a:solidFill>
              </a:endParaRPr>
            </a:p>
          </p:txBody>
        </p:sp>
      </p:grpSp>
      <p:sp>
        <p:nvSpPr>
          <p:cNvPr id="26" name="Prostokąt 25"/>
          <p:cNvSpPr/>
          <p:nvPr>
            <p:custDataLst>
              <p:tags r:id="rId7"/>
            </p:custDataLst>
          </p:nvPr>
        </p:nvSpPr>
        <p:spPr bwMode="gray">
          <a:xfrm>
            <a:off x="7237413" y="2908300"/>
            <a:ext cx="542925" cy="192088"/>
          </a:xfrm>
          <a:prstGeom prst="rect">
            <a:avLst/>
          </a:prstGeom>
          <a:noFill/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25400" tIns="0" rIns="25400" bIns="0" rtlCol="0" anchor="b"/>
          <a:lstStyle/>
          <a:p>
            <a:pPr algn="ctr" rtl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fld id="{9032EB6D-BCCE-4492-A7A2-C97E6E36FAB0}" type="datetime'20,562'">
              <a:rPr sz="1400">
                <a:solidFill>
                  <a:schemeClr val="tx1"/>
                </a:solidFill>
              </a:rPr>
              <a:pPr/>
              <a:t>20,562</a:t>
            </a:fld>
            <a:endParaRPr lang="en" sz="1400">
              <a:solidFill>
                <a:schemeClr val="tx1"/>
              </a:solidFill>
              <a:sym typeface="+mn-lt"/>
            </a:endParaRPr>
          </a:p>
        </p:txBody>
      </p:sp>
      <p:graphicFrame>
        <p:nvGraphicFramePr>
          <p:cNvPr id="82" name="Chart 3"/>
          <p:cNvGraphicFramePr/>
          <p:nvPr>
            <p:custDataLst>
              <p:tags r:id="rId8"/>
            </p:custDataLst>
            <p:extLst>
              <p:ext uri="{D42A27DB-BD31-4B8C-83A1-F6EECF244321}">
                <p14:modId xmlns:p14="http://schemas.microsoft.com/office/powerpoint/2010/main" val="1293719717"/>
              </p:ext>
            </p:extLst>
          </p:nvPr>
        </p:nvGraphicFramePr>
        <p:xfrm>
          <a:off x="5341938" y="2936875"/>
          <a:ext cx="3198812" cy="20859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1"/>
          </a:graphicData>
        </a:graphic>
      </p:graphicFrame>
      <p:sp>
        <p:nvSpPr>
          <p:cNvPr id="69" name="Shape 4167"/>
          <p:cNvSpPr/>
          <p:nvPr/>
        </p:nvSpPr>
        <p:spPr>
          <a:xfrm>
            <a:off x="1672177" y="3838066"/>
            <a:ext cx="804863" cy="80327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</a:path>
            </a:pathLst>
          </a:custGeom>
          <a:solidFill>
            <a:schemeClr val="tx2"/>
          </a:solidFill>
          <a:ln w="12700" cap="flat">
            <a:solidFill>
              <a:schemeClr val="tx2"/>
            </a:solidFill>
            <a:miter lim="400000"/>
          </a:ln>
          <a:effectLst/>
        </p:spPr>
        <p:txBody>
          <a:bodyPr wrap="square" lIns="50800" tIns="50800" rIns="50800" bIns="50800" numCol="1" anchor="ctr">
            <a:noAutofit/>
          </a:bodyPr>
          <a:lstStyle/>
          <a:p>
            <a:pPr lvl="0" algn="ctr" rtl="0">
              <a:defRPr sz="3200">
                <a:solidFill>
                  <a:srgbClr val="FFFFFF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r>
              <a:rPr lang="en" sz="1600" b="1" i="0" u="none" baseline="0">
                <a:solidFill>
                  <a:schemeClr val="bg1"/>
                </a:solidFill>
                <a:latin typeface="Myriad Pro" panose="020B0503030403020204" pitchFamily="34" charset="0"/>
                <a:ea typeface="Helvetica Light"/>
                <a:cs typeface="Helvetica Light"/>
              </a:rPr>
              <a:t>4,808</a:t>
            </a:r>
            <a:endParaRPr sz="1600" b="1" dirty="0">
              <a:solidFill>
                <a:schemeClr val="bg1"/>
              </a:solidFill>
              <a:latin typeface="Myriad Pro" panose="020B0503030403020204" pitchFamily="34" charset="0"/>
              <a:ea typeface="Helvetica Light"/>
              <a:cs typeface="Helvetica Light"/>
            </a:endParaRPr>
          </a:p>
        </p:txBody>
      </p:sp>
      <p:sp>
        <p:nvSpPr>
          <p:cNvPr id="77" name="Shape 4167"/>
          <p:cNvSpPr/>
          <p:nvPr/>
        </p:nvSpPr>
        <p:spPr>
          <a:xfrm>
            <a:off x="2986627" y="3838066"/>
            <a:ext cx="804863" cy="80327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</a:path>
            </a:pathLst>
          </a:custGeom>
          <a:solidFill>
            <a:schemeClr val="tx2"/>
          </a:solidFill>
          <a:ln w="12700" cap="flat">
            <a:solidFill>
              <a:schemeClr val="tx2"/>
            </a:solidFill>
            <a:miter lim="400000"/>
          </a:ln>
          <a:effectLst/>
        </p:spPr>
        <p:txBody>
          <a:bodyPr wrap="square" lIns="50800" tIns="50800" rIns="50800" bIns="50800" numCol="1" anchor="ctr">
            <a:noAutofit/>
          </a:bodyPr>
          <a:lstStyle/>
          <a:p>
            <a:pPr lvl="0" algn="ctr" rtl="0">
              <a:defRPr sz="3200">
                <a:solidFill>
                  <a:srgbClr val="FFFFFF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r>
              <a:rPr lang="en" sz="1600" b="1" i="0" u="none" baseline="0">
                <a:solidFill>
                  <a:schemeClr val="bg1"/>
                </a:solidFill>
                <a:latin typeface="Myriad Pro" panose="020B0503030403020204" pitchFamily="34" charset="0"/>
                <a:ea typeface="Myriad Pro" panose="020B0503030403020204" pitchFamily="34" charset="0"/>
                <a:cs typeface="Myriad Pro" panose="020B0503030403020204" pitchFamily="34" charset="0"/>
              </a:rPr>
              <a:t>15,754</a:t>
            </a:r>
            <a:endParaRPr sz="1600" b="1" dirty="0">
              <a:solidFill>
                <a:schemeClr val="bg1"/>
              </a:solidFill>
              <a:latin typeface="Myriad Pro" panose="020B0503030403020204" pitchFamily="34" charset="0"/>
            </a:endParaRPr>
          </a:p>
        </p:txBody>
      </p:sp>
      <p:sp>
        <p:nvSpPr>
          <p:cNvPr id="64" name="Text Placeholder 2"/>
          <p:cNvSpPr txBox="1">
            <a:spLocks/>
          </p:cNvSpPr>
          <p:nvPr/>
        </p:nvSpPr>
        <p:spPr>
          <a:xfrm>
            <a:off x="1068927" y="4811203"/>
            <a:ext cx="2014538" cy="261938"/>
          </a:xfrm>
          <a:prstGeom prst="rect">
            <a:avLst/>
          </a:prstGeom>
          <a:noFill/>
        </p:spPr>
        <p:txBody>
          <a:bodyPr anchor="ctr">
            <a:noAutofit/>
          </a:bodyPr>
          <a:lstStyle>
            <a:lvl1pPr marL="0">
              <a:defRPr>
                <a:latin typeface="+mn-lt"/>
                <a:ea typeface="+mn-ea"/>
                <a:cs typeface="+mn-cs"/>
              </a:defRPr>
            </a:lvl1pPr>
            <a:lvl2pPr marL="457200">
              <a:defRPr>
                <a:latin typeface="+mn-lt"/>
                <a:ea typeface="+mn-ea"/>
                <a:cs typeface="+mn-cs"/>
              </a:defRPr>
            </a:lvl2pPr>
            <a:lvl3pPr marL="914400">
              <a:defRPr>
                <a:latin typeface="+mn-lt"/>
                <a:ea typeface="+mn-ea"/>
                <a:cs typeface="+mn-cs"/>
              </a:defRPr>
            </a:lvl3pPr>
            <a:lvl4pPr marL="1371600">
              <a:defRPr>
                <a:latin typeface="+mn-lt"/>
                <a:ea typeface="+mn-ea"/>
                <a:cs typeface="+mn-cs"/>
              </a:defRPr>
            </a:lvl4pPr>
            <a:lvl5pPr marL="1828800">
              <a:defRPr>
                <a:latin typeface="+mn-lt"/>
                <a:ea typeface="+mn-ea"/>
                <a:cs typeface="+mn-cs"/>
              </a:defRPr>
            </a:lvl5pPr>
            <a:lvl6pPr marL="2286000">
              <a:defRPr>
                <a:latin typeface="+mn-lt"/>
                <a:ea typeface="+mn-ea"/>
                <a:cs typeface="+mn-cs"/>
              </a:defRPr>
            </a:lvl6pPr>
            <a:lvl7pPr marL="2743200">
              <a:defRPr>
                <a:latin typeface="+mn-lt"/>
                <a:ea typeface="+mn-ea"/>
                <a:cs typeface="+mn-cs"/>
              </a:defRPr>
            </a:lvl7pPr>
            <a:lvl8pPr marL="3200400">
              <a:defRPr>
                <a:latin typeface="+mn-lt"/>
                <a:ea typeface="+mn-ea"/>
                <a:cs typeface="+mn-cs"/>
              </a:defRPr>
            </a:lvl8pPr>
            <a:lvl9pPr marL="3657600">
              <a:defRPr>
                <a:latin typeface="+mn-lt"/>
                <a:ea typeface="+mn-ea"/>
                <a:cs typeface="+mn-cs"/>
              </a:defRPr>
            </a:lvl9pPr>
          </a:lstStyle>
          <a:p>
            <a:pPr algn="ctr" defTabSz="914400" rtl="0"/>
            <a:r>
              <a:rPr lang="en" sz="1200" i="0" u="none" spc="5" baseline="0" dirty="0">
                <a:solidFill>
                  <a:srgbClr val="3A4D98"/>
                </a:solidFill>
                <a:latin typeface="Myriad Pro"/>
                <a:ea typeface="Myriad Pro"/>
                <a:cs typeface="Myriad Pro"/>
              </a:rPr>
              <a:t>White-collar </a:t>
            </a:r>
            <a:r>
              <a:rPr lang="en" sz="1200" spc="5" dirty="0">
                <a:solidFill>
                  <a:srgbClr val="3A4D98"/>
                </a:solidFill>
                <a:latin typeface="Myriad Pro"/>
                <a:cs typeface="Myriad Pro"/>
              </a:rPr>
              <a:t/>
            </a:r>
            <a:br>
              <a:rPr lang="en" sz="1200" spc="5" dirty="0">
                <a:solidFill>
                  <a:srgbClr val="3A4D98"/>
                </a:solidFill>
                <a:latin typeface="Myriad Pro"/>
                <a:cs typeface="Myriad Pro"/>
              </a:rPr>
            </a:br>
            <a:r>
              <a:rPr lang="en" sz="1200" i="0" u="none" spc="5" baseline="0" dirty="0">
                <a:solidFill>
                  <a:srgbClr val="3A4D98"/>
                </a:solidFill>
                <a:latin typeface="Myriad Pro"/>
                <a:ea typeface="Myriad Pro"/>
                <a:cs typeface="Myriad Pro"/>
              </a:rPr>
              <a:t>jobs</a:t>
            </a:r>
            <a:endParaRPr lang="en" sz="1200" spc="5" dirty="0">
              <a:solidFill>
                <a:srgbClr val="3A4D98"/>
              </a:solidFill>
              <a:latin typeface="Myriad Pro"/>
              <a:cs typeface="Myriad Pro"/>
            </a:endParaRPr>
          </a:p>
        </p:txBody>
      </p:sp>
      <p:sp>
        <p:nvSpPr>
          <p:cNvPr id="78" name="Text Placeholder 2"/>
          <p:cNvSpPr txBox="1">
            <a:spLocks/>
          </p:cNvSpPr>
          <p:nvPr/>
        </p:nvSpPr>
        <p:spPr>
          <a:xfrm>
            <a:off x="2464340" y="4811203"/>
            <a:ext cx="2014538" cy="261938"/>
          </a:xfrm>
          <a:prstGeom prst="rect">
            <a:avLst/>
          </a:prstGeom>
          <a:noFill/>
        </p:spPr>
        <p:txBody>
          <a:bodyPr anchor="ctr">
            <a:noAutofit/>
          </a:bodyPr>
          <a:lstStyle>
            <a:lvl1pPr marL="0">
              <a:defRPr>
                <a:latin typeface="+mn-lt"/>
                <a:ea typeface="+mn-ea"/>
                <a:cs typeface="+mn-cs"/>
              </a:defRPr>
            </a:lvl1pPr>
            <a:lvl2pPr marL="457200">
              <a:defRPr>
                <a:latin typeface="+mn-lt"/>
                <a:ea typeface="+mn-ea"/>
                <a:cs typeface="+mn-cs"/>
              </a:defRPr>
            </a:lvl2pPr>
            <a:lvl3pPr marL="914400">
              <a:defRPr>
                <a:latin typeface="+mn-lt"/>
                <a:ea typeface="+mn-ea"/>
                <a:cs typeface="+mn-cs"/>
              </a:defRPr>
            </a:lvl3pPr>
            <a:lvl4pPr marL="1371600">
              <a:defRPr>
                <a:latin typeface="+mn-lt"/>
                <a:ea typeface="+mn-ea"/>
                <a:cs typeface="+mn-cs"/>
              </a:defRPr>
            </a:lvl4pPr>
            <a:lvl5pPr marL="1828800">
              <a:defRPr>
                <a:latin typeface="+mn-lt"/>
                <a:ea typeface="+mn-ea"/>
                <a:cs typeface="+mn-cs"/>
              </a:defRPr>
            </a:lvl5pPr>
            <a:lvl6pPr marL="2286000">
              <a:defRPr>
                <a:latin typeface="+mn-lt"/>
                <a:ea typeface="+mn-ea"/>
                <a:cs typeface="+mn-cs"/>
              </a:defRPr>
            </a:lvl6pPr>
            <a:lvl7pPr marL="2743200">
              <a:defRPr>
                <a:latin typeface="+mn-lt"/>
                <a:ea typeface="+mn-ea"/>
                <a:cs typeface="+mn-cs"/>
              </a:defRPr>
            </a:lvl7pPr>
            <a:lvl8pPr marL="3200400">
              <a:defRPr>
                <a:latin typeface="+mn-lt"/>
                <a:ea typeface="+mn-ea"/>
                <a:cs typeface="+mn-cs"/>
              </a:defRPr>
            </a:lvl8pPr>
            <a:lvl9pPr marL="3657600">
              <a:defRPr>
                <a:latin typeface="+mn-lt"/>
                <a:ea typeface="+mn-ea"/>
                <a:cs typeface="+mn-cs"/>
              </a:defRPr>
            </a:lvl9pPr>
          </a:lstStyle>
          <a:p>
            <a:pPr algn="ctr" defTabSz="914400" rtl="0"/>
            <a:r>
              <a:rPr lang="en" sz="1200" b="0" i="0" u="none" spc="5" baseline="0">
                <a:solidFill>
                  <a:srgbClr val="3A4D98"/>
                </a:solidFill>
                <a:latin typeface="Myriad Pro"/>
                <a:ea typeface="Myriad Pro"/>
                <a:cs typeface="Myriad Pro"/>
              </a:rPr>
              <a:t>Blue-collar </a:t>
            </a:r>
            <a:r>
              <a:rPr lang="en" sz="1200" kern="0">
                <a:solidFill>
                  <a:schemeClr val="tx1">
                    <a:lumMod val="65000"/>
                    <a:lumOff val="35000"/>
                  </a:schemeClr>
                </a:solidFill>
                <a:latin typeface="Myriad Pro" panose="020B0503030403020204" pitchFamily="34" charset="0"/>
              </a:rPr>
              <a:t/>
            </a:r>
            <a:br>
              <a:rPr lang="en" sz="1200" kern="0">
                <a:solidFill>
                  <a:schemeClr val="tx1">
                    <a:lumMod val="65000"/>
                    <a:lumOff val="35000"/>
                  </a:schemeClr>
                </a:solidFill>
                <a:latin typeface="Myriad Pro" panose="020B0503030403020204" pitchFamily="34" charset="0"/>
              </a:rPr>
            </a:br>
            <a:r>
              <a:rPr lang="en" sz="1200" b="0" i="0" u="none" spc="5" baseline="0">
                <a:solidFill>
                  <a:srgbClr val="3A4D98"/>
                </a:solidFill>
                <a:latin typeface="Myriad Pro"/>
                <a:ea typeface="Myriad Pro"/>
                <a:cs typeface="Myriad Pro"/>
              </a:rPr>
              <a:t>jobs</a:t>
            </a:r>
            <a:endParaRPr lang="en" sz="1200" b="1" spc="5" dirty="0">
              <a:solidFill>
                <a:srgbClr val="3A4D98"/>
              </a:solidFill>
              <a:latin typeface="Myriad Pro"/>
              <a:cs typeface="Myriad Pro"/>
            </a:endParaRPr>
          </a:p>
        </p:txBody>
      </p:sp>
      <p:sp>
        <p:nvSpPr>
          <p:cNvPr id="41" name="Rectangle 2"/>
          <p:cNvSpPr/>
          <p:nvPr>
            <p:custDataLst>
              <p:tags r:id="rId9"/>
            </p:custDataLst>
          </p:nvPr>
        </p:nvSpPr>
        <p:spPr bwMode="auto">
          <a:xfrm>
            <a:off x="5986463" y="4991100"/>
            <a:ext cx="771525" cy="182563"/>
          </a:xfrm>
          <a:prstGeom prst="rect">
            <a:avLst/>
          </a:prstGeom>
          <a:noFill/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rtlCol="0" anchor="t"/>
          <a:lstStyle/>
          <a:p>
            <a:pPr algn="ctr" rtl="0">
              <a:spcBef>
                <a:spcPct val="0"/>
              </a:spcBef>
              <a:spcAft>
                <a:spcPct val="0"/>
              </a:spcAft>
            </a:pPr>
            <a:r>
              <a:rPr lang="pl-PL" sz="1200" i="1" dirty="0">
                <a:solidFill>
                  <a:srgbClr val="555454"/>
                </a:solidFill>
                <a:latin typeface="Arial" panose="020B0604020202020204" pitchFamily="34" charset="0"/>
              </a:rPr>
              <a:t>31 Dec 2020</a:t>
            </a:r>
            <a:endParaRPr lang="en" sz="1200" i="1" dirty="0">
              <a:solidFill>
                <a:srgbClr val="555454"/>
              </a:solidFill>
              <a:latin typeface="Arial" panose="020B0604020202020204" pitchFamily="34" charset="0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29" name="Rectangle 2"/>
          <p:cNvSpPr/>
          <p:nvPr>
            <p:custDataLst>
              <p:tags r:id="rId10"/>
            </p:custDataLst>
          </p:nvPr>
        </p:nvSpPr>
        <p:spPr bwMode="auto">
          <a:xfrm>
            <a:off x="7123113" y="4991100"/>
            <a:ext cx="771525" cy="182563"/>
          </a:xfrm>
          <a:prstGeom prst="rect">
            <a:avLst/>
          </a:prstGeom>
          <a:noFill/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rtlCol="0" anchor="t"/>
          <a:lstStyle/>
          <a:p>
            <a:pPr algn="ctr">
              <a:spcBef>
                <a:spcPct val="0"/>
              </a:spcBef>
              <a:spcAft>
                <a:spcPct val="0"/>
              </a:spcAft>
            </a:pPr>
            <a:r>
              <a:rPr lang="pl-PL" sz="1200" i="1" dirty="0">
                <a:solidFill>
                  <a:srgbClr val="555454"/>
                </a:solidFill>
                <a:latin typeface="Arial" panose="020B0604020202020204" pitchFamily="34" charset="0"/>
              </a:rPr>
              <a:t>31 Dec 2021</a:t>
            </a:r>
            <a:endParaRPr lang="en" sz="1200" i="1" dirty="0">
              <a:solidFill>
                <a:srgbClr val="555454"/>
              </a:solidFill>
              <a:latin typeface="Arial" panose="020B0604020202020204" pitchFamily="34" charset="0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42" name="Text Placeholder 2"/>
          <p:cNvSpPr txBox="1">
            <a:spLocks/>
          </p:cNvSpPr>
          <p:nvPr/>
        </p:nvSpPr>
        <p:spPr>
          <a:xfrm>
            <a:off x="1713452" y="5253038"/>
            <a:ext cx="2012950" cy="261938"/>
          </a:xfrm>
          <a:prstGeom prst="rect">
            <a:avLst/>
          </a:prstGeom>
          <a:noFill/>
        </p:spPr>
        <p:txBody>
          <a:bodyPr anchor="ctr">
            <a:noAutofit/>
          </a:bodyPr>
          <a:lstStyle>
            <a:defPPr>
              <a:defRPr lang="en"/>
            </a:defPPr>
            <a:lvl1pPr algn="ctr" defTabSz="914400">
              <a:defRPr sz="1200" kern="0">
                <a:solidFill>
                  <a:schemeClr val="tx1">
                    <a:lumMod val="65000"/>
                    <a:lumOff val="35000"/>
                  </a:schemeClr>
                </a:solidFill>
                <a:latin typeface="Myriad Pro" panose="020B0503030403020204" pitchFamily="34" charset="0"/>
              </a:defRPr>
            </a:lvl1pPr>
          </a:lstStyle>
          <a:p>
            <a:pPr rtl="0"/>
            <a:r>
              <a:rPr lang="en" b="1" i="0" u="none" kern="1200" spc="5" baseline="0">
                <a:solidFill>
                  <a:srgbClr val="3A4D98"/>
                </a:solidFill>
                <a:latin typeface="Myriad Pro"/>
                <a:ea typeface="Myriad Pro"/>
                <a:cs typeface="Myriad Pro"/>
              </a:rPr>
              <a:t>As at 31 December 2021</a:t>
            </a:r>
            <a:endParaRPr lang="en" b="1" kern="1200" spc="5" dirty="0">
              <a:solidFill>
                <a:srgbClr val="3A4D98"/>
              </a:solidFill>
              <a:latin typeface="Myriad Pro"/>
              <a:cs typeface="Myriad Pro"/>
            </a:endParaRPr>
          </a:p>
        </p:txBody>
      </p:sp>
      <p:sp>
        <p:nvSpPr>
          <p:cNvPr id="36" name="Rectangle 6"/>
          <p:cNvSpPr/>
          <p:nvPr>
            <p:custDataLst>
              <p:tags r:id="rId11"/>
            </p:custDataLst>
          </p:nvPr>
        </p:nvSpPr>
        <p:spPr bwMode="auto">
          <a:xfrm>
            <a:off x="6107113" y="5253038"/>
            <a:ext cx="719138" cy="168275"/>
          </a:xfrm>
          <a:prstGeom prst="rect">
            <a:avLst/>
          </a:prstGeom>
          <a:noFill/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rtlCol="0" anchor="ctr"/>
          <a:lstStyle/>
          <a:p>
            <a:pPr>
              <a:spcBef>
                <a:spcPct val="0"/>
              </a:spcBef>
              <a:spcAft>
                <a:spcPct val="0"/>
              </a:spcAft>
            </a:pPr>
            <a:fld id="{C2C76048-7665-49DA-8271-CFAA6BD1A600}" type="datetime'Group companies'">
              <a:rPr lang="pl-PL" sz="1100">
                <a:solidFill>
                  <a:srgbClr val="000000"/>
                </a:solidFill>
                <a:latin typeface="Myriad Pro" panose="020B0503030403020204" pitchFamily="34" charset="0"/>
                <a:sym typeface="Myriad Pro" panose="020B0503030403020204" pitchFamily="34" charset="0"/>
              </a:rPr>
              <a:pPr>
                <a:spcBef>
                  <a:spcPct val="0"/>
                </a:spcBef>
                <a:spcAft>
                  <a:spcPct val="0"/>
                </a:spcAft>
              </a:pPr>
              <a:t>Group companies</a:t>
            </a:fld>
            <a:endParaRPr lang="pl-PL" sz="1100" dirty="0">
              <a:solidFill>
                <a:srgbClr val="000000"/>
              </a:solidFill>
              <a:latin typeface="Myriad Pro" panose="020B0503030403020204" pitchFamily="34" charset="0"/>
              <a:sym typeface="Myriad Pro" panose="020B0503030403020204" pitchFamily="34" charset="0"/>
            </a:endParaRPr>
          </a:p>
        </p:txBody>
      </p:sp>
      <p:sp>
        <p:nvSpPr>
          <p:cNvPr id="34" name="Rectangle 26"/>
          <p:cNvSpPr/>
          <p:nvPr>
            <p:custDataLst>
              <p:tags r:id="rId12"/>
            </p:custDataLst>
          </p:nvPr>
        </p:nvSpPr>
        <p:spPr bwMode="auto">
          <a:xfrm>
            <a:off x="5859463" y="5257800"/>
            <a:ext cx="196850" cy="147638"/>
          </a:xfrm>
          <a:prstGeom prst="rect">
            <a:avLst/>
          </a:prstGeom>
          <a:solidFill>
            <a:srgbClr val="8E9ED1"/>
          </a:solidFill>
          <a:ln w="31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">
              <a:solidFill>
                <a:prstClr val="white"/>
              </a:solidFill>
            </a:endParaRPr>
          </a:p>
        </p:txBody>
      </p:sp>
      <p:sp>
        <p:nvSpPr>
          <p:cNvPr id="37" name="Rectangle 7"/>
          <p:cNvSpPr/>
          <p:nvPr>
            <p:custDataLst>
              <p:tags r:id="rId13"/>
            </p:custDataLst>
          </p:nvPr>
        </p:nvSpPr>
        <p:spPr bwMode="auto">
          <a:xfrm>
            <a:off x="6107113" y="5472113"/>
            <a:ext cx="906463" cy="168275"/>
          </a:xfrm>
          <a:prstGeom prst="rect">
            <a:avLst/>
          </a:prstGeom>
          <a:noFill/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rtlCol="0" anchor="ctr"/>
          <a:lstStyle/>
          <a:p>
            <a:pPr>
              <a:spcBef>
                <a:spcPct val="0"/>
              </a:spcBef>
              <a:spcAft>
                <a:spcPct val="0"/>
              </a:spcAft>
            </a:pPr>
            <a:fld id="{C8E48088-64D9-4C15-85F9-8593535CDC44}" type="datetime'PKP CARGO S.A.'">
              <a:rPr lang="pl-PL" sz="1100">
                <a:solidFill>
                  <a:srgbClr val="000000"/>
                </a:solidFill>
                <a:latin typeface="Myriad Pro" panose="020B0503030403020204" pitchFamily="34" charset="0"/>
                <a:sym typeface="Myriad Pro" panose="020B0503030403020204" pitchFamily="34" charset="0"/>
              </a:rPr>
              <a:pPr>
                <a:spcBef>
                  <a:spcPct val="0"/>
                </a:spcBef>
                <a:spcAft>
                  <a:spcPct val="0"/>
                </a:spcAft>
              </a:pPr>
              <a:t>PKP CARGO S.A.</a:t>
            </a:fld>
            <a:r>
              <a:rPr lang="pl-PL" sz="1100" dirty="0">
                <a:solidFill>
                  <a:srgbClr val="000000"/>
                </a:solidFill>
                <a:latin typeface="Myriad Pro" panose="020B0503030403020204" pitchFamily="34" charset="0"/>
                <a:sym typeface="Myriad Pro" panose="020B0503030403020204" pitchFamily="34" charset="0"/>
              </a:rPr>
              <a:t> </a:t>
            </a:r>
            <a:endParaRPr lang="en" sz="1100" dirty="0">
              <a:solidFill>
                <a:srgbClr val="000000"/>
              </a:solidFill>
              <a:latin typeface="Myriad Pro" panose="020B0503030403020204" pitchFamily="34" charset="0"/>
              <a:sym typeface="Myriad Pro" panose="020B0503030403020204" pitchFamily="34" charset="0"/>
            </a:endParaRPr>
          </a:p>
        </p:txBody>
      </p:sp>
      <p:sp>
        <p:nvSpPr>
          <p:cNvPr id="35" name="Rectangle 27"/>
          <p:cNvSpPr/>
          <p:nvPr>
            <p:custDataLst>
              <p:tags r:id="rId14"/>
            </p:custDataLst>
          </p:nvPr>
        </p:nvSpPr>
        <p:spPr bwMode="auto">
          <a:xfrm>
            <a:off x="5859463" y="5476875"/>
            <a:ext cx="196850" cy="147638"/>
          </a:xfrm>
          <a:prstGeom prst="rect">
            <a:avLst/>
          </a:prstGeom>
          <a:solidFill>
            <a:srgbClr val="004F9F"/>
          </a:solidFill>
          <a:ln w="31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">
              <a:solidFill>
                <a:prstClr val="white"/>
              </a:solidFill>
            </a:endParaRPr>
          </a:p>
        </p:txBody>
      </p:sp>
      <p:sp>
        <p:nvSpPr>
          <p:cNvPr id="22" name="Elipsa 21"/>
          <p:cNvSpPr/>
          <p:nvPr>
            <p:custDataLst>
              <p:tags r:id="rId15"/>
            </p:custDataLst>
          </p:nvPr>
        </p:nvSpPr>
        <p:spPr bwMode="auto">
          <a:xfrm>
            <a:off x="6746875" y="2536825"/>
            <a:ext cx="388938" cy="301625"/>
          </a:xfrm>
          <a:prstGeom prst="ellipse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 rtl="0">
              <a:spcBef>
                <a:spcPct val="0"/>
              </a:spcBef>
              <a:spcAft>
                <a:spcPct val="0"/>
              </a:spcAft>
            </a:pPr>
            <a:fld id="{72B9BBF5-04E3-4644-BC6B-95C91906753A}" type="datetime'-6%'">
              <a:rPr sz="1400" b="1">
                <a:solidFill>
                  <a:schemeClr val="tx1"/>
                </a:solidFill>
                <a:sym typeface="+mn-lt"/>
              </a:rPr>
              <a:pPr algn="ctr">
                <a:spcBef>
                  <a:spcPct val="0"/>
                </a:spcBef>
                <a:spcAft>
                  <a:spcPct val="0"/>
                </a:spcAft>
              </a:pPr>
              <a:t>-6%</a:t>
            </a:fld>
            <a:endParaRPr lang="en" sz="1400" b="1">
              <a:solidFill>
                <a:schemeClr val="tx1"/>
              </a:solidFill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555626755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PRESENTATIONDONOTDELETE" val="&lt;?xml version=&quot;1.0&quot; encoding=&quot;UTF-16&quot; standalone=&quot;yes&quot;?&gt;&lt;root reqver=&quot;27037&quot;&gt;&lt;version val=&quot;32772&quot;/&gt;&lt;CPresentation id=&quot;1&quot;&gt;&lt;m_precDefaultNumber&gt;&lt;m_bNumberIsYear val=&quot;1&quot;/&gt;&lt;m_chMinusSymbol&gt;-&lt;/m_chMinusSymbol&gt;&lt;m_chDecimalSymbol17909&gt;,&lt;/m_chDecimalSymbol17909&gt;&lt;m_nGroupingDigits17909 val=&quot;3&quot;/&gt;&lt;m_chGroupingSymbol17909&gt;.&lt;/m_chGroupingSymbol17909&gt;&lt;m_yearfmt&gt;&lt;begin val=&quot;0&quot;/&gt;&lt;end val=&quot;4&quot;/&gt;&lt;/m_yearfmt&gt;&lt;/m_precDefaultNumber&gt;&lt;m_precDefaultPercent&gt;&lt;m_bNumberIsYear val=&quot;1&quot;/&gt;&lt;m_chMinusSymbol&gt;-&lt;/m_chMinusSymbol&gt;&lt;m_nDecimalDigits17909 val=&quot;1&quot;/&gt;&lt;m_chDecimalSymbol17909&gt;,&lt;/m_chDecimalSymbol17909&gt;&lt;m_nGroupingDigits17909 val=&quot;3&quot;/&gt;&lt;m_chGroupingSymbol17909&gt; &lt;/m_chGroupingSymbol17909&gt;&lt;m_strSuffix17909&gt;%&lt;/m_strSuffix17909&gt;&lt;m_yearfmt&gt;&lt;begin val=&quot;0&quot;/&gt;&lt;end val=&quot;4&quot;/&gt;&lt;/m_yearfmt&gt;&lt;/m_precDefaultPercent&gt;&lt;m_precDefaultDate&gt;&lt;m_bNumberIsYear val=&quot;0&quot;/&gt;&lt;m_strFormatTime&gt;%Y-%m-%d&lt;/m_strFormatTime&gt;&lt;m_yearfmt&gt;&lt;begin val=&quot;0&quot;/&gt;&lt;end val=&quot;0&quot;/&gt;&lt;/m_yearfmt&gt;&lt;/m_precDefaultDate&gt;&lt;m_precDefaultDay&gt;&lt;m_yearfmt&gt;&lt;begin val=&quot;0&quot;/&gt;&lt;end val=&quot;4&quot;/&gt;&lt;/m_yearfmt&gt;&lt;/m_precDefaultDay&gt;&lt;m_precDefaultWeek&gt;&lt;m_yearfmt&gt;&lt;begin val=&quot;0&quot;/&gt;&lt;end val=&quot;4&quot;/&gt;&lt;/m_yearfmt&gt;&lt;/m_precDefaultWeek&gt;&lt;m_precDefaultMonth&gt;&lt;m_yearfmt&gt;&lt;begin val=&quot;0&quot;/&gt;&lt;end val=&quot;4&quot;/&gt;&lt;/m_yearfmt&gt;&lt;/m_precDefaultMonth&gt;&lt;m_precDefaultQuarter&gt;&lt;m_yearfmt&gt;&lt;begin val=&quot;0&quot;/&gt;&lt;end val=&quot;4&quot;/&gt;&lt;/m_yearfmt&gt;&lt;/m_precDefaultQuarter&gt;&lt;m_precDefaultYear&gt;&lt;m_yearfmt&gt;&lt;begin val=&quot;0&quot;/&gt;&lt;end val=&quot;4&quot;/&gt;&lt;/m_yearfmt&gt;&lt;/m_precDefaultYear&gt;&lt;m_precDefaultFYDay&gt;&lt;m_yearfmt&gt;&lt;begin val=&quot;0&quot;/&gt;&lt;end val=&quot;4&quot;/&gt;&lt;/m_yearfmt&gt;&lt;/m_precDefaultFYDay&gt;&lt;m_precDefaultFYWeek&gt;&lt;m_yearfmt&gt;&lt;begin val=&quot;0&quot;/&gt;&lt;end val=&quot;4&quot;/&gt;&lt;/m_yearfmt&gt;&lt;/m_precDefaultFYWeek&gt;&lt;m_precDefaultFYMonth&gt;&lt;m_yearfmt&gt;&lt;begin val=&quot;0&quot;/&gt;&lt;end val=&quot;4&quot;/&gt;&lt;/m_yearfmt&gt;&lt;/m_precDefaultFYMonth&gt;&lt;m_precDefaultFYQuarter&gt;&lt;m_yearfmt&gt;&lt;begin val=&quot;0&quot;/&gt;&lt;end val=&quot;4&quot;/&gt;&lt;/m_yearfmt&gt;&lt;/m_precDefaultFYQuarter&gt;&lt;m_precDefaultFYYear&gt;&lt;m_yearfmt&gt;&lt;begin val=&quot;0&quot;/&gt;&lt;end val=&quot;4&quot;/&gt;&lt;/m_yearfmt&gt;&lt;/m_precDefaultFYYear&gt;&lt;m_mruColor&gt;&lt;m_vecMRU length=&quot;16&quot;&gt;&lt;elem m_fUsage=&quot;3.00348759725634284479E+00&quot;&gt;&lt;m_msothmcolidx val=&quot;0&quot;/&gt;&lt;m_rgb r=&quot;CA&quot; g=&quot;C9&quot; b=&quot;C9&quot;/&gt;&lt;/elem&gt;&lt;elem m_fUsage=&quot;2.47538824660388323551E+00&quot;&gt;&lt;m_msothmcolidx val=&quot;0&quot;/&gt;&lt;m_rgb r=&quot;37&quot; g=&quot;86&quot; b=&quot;DE&quot;/&gt;&lt;/elem&gt;&lt;elem m_fUsage=&quot;2.37352853708889721673E+00&quot;&gt;&lt;m_msothmcolidx val=&quot;0&quot;/&gt;&lt;m_rgb r=&quot;8E&quot; g=&quot;9E&quot; b=&quot;D1&quot;/&gt;&lt;/elem&gt;&lt;elem m_fUsage=&quot;1.00190107493804747563E+00&quot;&gt;&lt;m_msothmcolidx val=&quot;0&quot;/&gt;&lt;m_rgb r=&quot;00&quot; g=&quot;4F&quot; b=&quot;9F&quot;/&gt;&lt;/elem&gt;&lt;elem m_fUsage=&quot;5.63003638147828056049E-01&quot;&gt;&lt;m_msothmcolidx val=&quot;0&quot;/&gt;&lt;m_rgb r=&quot;A0&quot; g=&quot;A0&quot; b=&quot;9F&quot;/&gt;&lt;/elem&gt;&lt;elem m_fUsage=&quot;2.46433816504876196385E-01&quot;&gt;&lt;m_msothmcolidx val=&quot;0&quot;/&gt;&lt;m_rgb r=&quot;55&quot; g=&quot;54&quot; b=&quot;54&quot;/&gt;&lt;/elem&gt;&lt;elem m_fUsage=&quot;2.08244372300039254364E-01&quot;&gt;&lt;m_msothmcolidx val=&quot;0&quot;/&gt;&lt;m_rgb r=&quot;EA&quot; g=&quot;F0&quot; b=&quot;F6&quot;/&gt;&lt;/elem&gt;&lt;elem m_fUsage=&quot;8.51349917873580469552E-02&quot;&gt;&lt;m_msothmcolidx val=&quot;0&quot;/&gt;&lt;m_rgb r=&quot;4E&quot; g=&quot;72&quot; b=&quot;B7&quot;/&gt;&lt;/elem&gt;&lt;elem m_fUsage=&quot;2.00013927916437329879E-02&quot;&gt;&lt;m_msothmcolidx val=&quot;0&quot;/&gt;&lt;m_rgb r=&quot;B1&quot; g=&quot;B1&quot; b=&quot;B1&quot;/&gt;&lt;/elem&gt;&lt;elem m_fUsage=&quot;1.09601235853665629483E-02&quot;&gt;&lt;m_msothmcolidx val=&quot;0&quot;/&gt;&lt;m_rgb r=&quot;BA&quot; g=&quot;B9&quot; b=&quot;B9&quot;/&gt;&lt;/elem&gt;&lt;elem m_fUsage=&quot;7.08527363874433217111E-03&quot;&gt;&lt;m_msothmcolidx val=&quot;0&quot;/&gt;&lt;m_rgb r=&quot;F2&quot; g=&quot;F2&quot; b=&quot;F2&quot;/&gt;&lt;/elem&gt;&lt;elem m_fUsage=&quot;2.51001666720567428656E-03&quot;&gt;&lt;m_msothmcolidx val=&quot;0&quot;/&gt;&lt;m_rgb r=&quot;86&quot; g=&quot;86&quot; b=&quot;85&quot;/&gt;&lt;/elem&gt;&lt;elem m_fUsage=&quot;2.29566835649577154557E-03&quot;&gt;&lt;m_msothmcolidx val=&quot;0&quot;/&gt;&lt;m_rgb r=&quot;CA&quot; g=&quot;CA&quot; b=&quot;C9&quot;/&gt;&lt;/elem&gt;&lt;elem m_fUsage=&quot;1.82582337068823686535E-05&quot;&gt;&lt;m_msothmcolidx val=&quot;0&quot;/&gt;&lt;m_rgb r=&quot;82&quot; g=&quot;98&quot; b=&quot;CD&quot;/&gt;&lt;/elem&gt;&lt;elem m_fUsage=&quot;6.75155121849747319078E-06&quot;&gt;&lt;m_msothmcolidx val=&quot;0&quot;/&gt;&lt;m_rgb r=&quot;4E&quot; g=&quot;76&quot; b=&quot;B7&quot;/&gt;&lt;/elem&gt;&lt;elem m_fUsage=&quot;1.52101643398432118726E-07&quot;&gt;&lt;m_msothmcolidx val=&quot;0&quot;/&gt;&lt;m_rgb r=&quot;BA&quot; g=&quot;BA&quot; b=&quot;BA&quot;/&gt;&lt;/elem&gt;&lt;/m_vecMRU&gt;&lt;/m_mruColor&gt;&lt;m_eweekdayFirstOfWeek val=&quot;2&quot;/&gt;&lt;m_eweekdayFirstOfWorkweek val=&quot;2&quot;/&gt;&lt;m_eweekdayFirstOfWeekend val=&quot;7&quot;/&gt;&lt;/CPresentation&gt;&lt;/root&gt;"/>
  <p:tag name="THINKCELLUNDODONOTDELETE" val="0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VotI.jVqBlhw.DvuROD_XQ"/>
</p:tagLst>
</file>

<file path=ppt/tags/tag1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SoDqCZamuH5sX8_rTr8FpQ"/>
</p:tagLst>
</file>

<file path=ppt/tags/tag1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UR3aUXaj1LCQqjPPg9D8KQ"/>
</p:tagLst>
</file>

<file path=ppt/tags/tag1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n_U3MyzsPJV7GoCcp_ZFoQ"/>
</p:tagLst>
</file>

<file path=ppt/tags/tag1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ULERID" val="SourceBox1"/>
  <p:tag name="CHARTLIBVERSION" val="NO VALUE"/>
  <p:tag name="DDVERSION" val="2.0"/>
  <p:tag name="FONTCOLOR" val="NO VALUE"/>
  <p:tag name="LINECOLOR" val="NO VALUE"/>
  <p:tag name="TYPE" val="Source Box"/>
  <p:tag name="DEVICE" val="Canon Colorpass 1000"/>
  <p:tag name="FILLFORECOLOR" val="Transparent"/>
  <p:tag name="SUBOBJECTID" val="SourceBox"/>
  <p:tag name="OBJECTID" val="XLChart"/>
  <p:tag name="SOURCE" val="rulers.ppt!SourceBox1"/>
  <p:tag name="LEFT" val="226.8"/>
  <p:tag name="TOP" val="331.2"/>
  <p:tag name="HEIGHT" val="10.8"/>
  <p:tag name="WIDTH" val="244.8"/>
  <p:tag name="PLACEHOLDERSIZE" val="3"/>
  <p:tag name="ANCHORPOINT" val="2"/>
  <p:tag name="CHARTTYPE" val="Pie Chart"/>
  <p:tag name="CHARTNAME" val="XLChart"/>
</p:tagLst>
</file>

<file path=ppt/tags/tag1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kfHel9nEZSaaL3WWBjii1Q"/>
</p:tagLst>
</file>

<file path=ppt/tags/tag1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NUOFXD7FuX_vNiH6imkClw"/>
</p:tagLst>
</file>

<file path=ppt/tags/tag1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n4Z5rfjHomVV0VA18Wx4A"/>
</p:tagLst>
</file>

<file path=ppt/tags/tag1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MYg3Rl_B3Io0wwdEQRg3Jw"/>
</p:tagLst>
</file>

<file path=ppt/tags/tag1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TPSiU3NR_2VUQ9emGR9D7g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G_cSrKxkuwErKhvFULGoSw"/>
</p:tagLst>
</file>

<file path=ppt/tags/tag1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90.zBXMxh8MOWj47yQjiQ"/>
</p:tagLst>
</file>

<file path=ppt/tags/tag1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fbWs9afIa4eZX1GF2DQMQA"/>
</p:tagLst>
</file>

<file path=ppt/tags/tag1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gBv_J2DA0TkSxD1lIvl2ww"/>
</p:tagLst>
</file>

<file path=ppt/tags/tag1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pA6pzFBCBAewT.YPVMMgGw"/>
</p:tagLst>
</file>

<file path=ppt/tags/tag1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us8_EDvwaCW9Gcd1RKRpXw"/>
</p:tagLst>
</file>

<file path=ppt/tags/tag1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N8jrdukp_U8QuHgHVGY5iQ"/>
</p:tagLst>
</file>

<file path=ppt/tags/tag1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D22ASKad8zMbRdYUQ90njg"/>
</p:tagLst>
</file>

<file path=ppt/tags/tag1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3nMaQdZPaqs.MMKlVJ1bUA"/>
</p:tagLst>
</file>

<file path=ppt/tags/tag1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d0._9VXR7r9_pZw2kZdYqg"/>
</p:tagLst>
</file>

<file path=ppt/tags/tag1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ISDnzDVDvr0wlIJo6xGNww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fNrsEOUd7lHgAm0rheI5Mg"/>
</p:tagLst>
</file>

<file path=ppt/tags/tag1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c5h0Wgs8n6LTmcqgv31BAw"/>
</p:tagLst>
</file>

<file path=ppt/tags/tag1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gfv9xBW54EjQiZaR.Wca1g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mL8Zbnngjummrqg9JKZo4w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MBHrZ3DA4q_YaXujsQa.SQ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2nBBnKh4snLMEvJgP2O7Qg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PLjIhi7qisrNY24uIZhykA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3RMF9VoopUFrDCSgddmZwQ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gFv4VsMZmTWGSG8LSSas2A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5O.Qj4bf0uZkx.T8OJUHOw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D1L0h0VfvsO36ttpx1jRxg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n_U3MyzsPJV7GoCcp_ZFoQ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unSNFbKyh4DhQ_vBpo1Irw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KWrAc8deNm.5vgDDtBVw1w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vDaROB2te79N32tLyj3dzA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ogRVRwVb6H2wwiXRKajBDQ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yOwZkDLySYchqvsUTkN6qg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VjL5gXLrHYsXls7.QyRuVw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Y0hIGPxWX7HwrCVrL9lCRw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AqSHyVIjDt5mCYWYwMWdug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7OWCcn4dYthvGbbWGPARJQ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x6MZh0KnUwms_cW8wFwuyA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wkCTKGaW3H.vJGHeUapNlA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BiZN3pMnxtLSHoXCDQ9ZAA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A0EShmhG22CwdQ_LXvcbAA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18ZqxJ.hg.cyMLcNRYJHKw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zybhiL3JTfoVlqHgOJZzFw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M0yMfXuyPny4cyvk1uQXsQ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n_U3MyzsPJV7GoCcp_ZFoQ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2pKlRO4s7qyrwi36WXLUag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uIt_PuMGsiZHmmioLXRbyA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WqEa53Veq8H.AQmPkOrh5w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ExkCg3wGFXyO13iv9Ub0Ig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0llNDrQPVmwTB84964coJA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FU0Q9YCyVshEojXrlmoZYg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a.gfj2ioYnXuRLBcLV0lWg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1PRvwPYRUItsGweMvkmt8Q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n_U3MyzsPJV7GoCcp_ZFoQ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fLFPlt0XqKHfAicPtApJzw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Zv_7.mBaakVQpRJtCQs1hA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4yWS9ps2r03lwA_LvHcglA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SI12feT7PDMI8hCZm3B52g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FHERiLOQS9y1HhbwFD_CkQ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cVPyagAnzS4Uuq9N_AojQw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NKU_v5dU1g9rm951gKwodA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nKn6XlCbFTEttAuW38sYYg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LB_4KVq_Ove0BjIh8op0Rw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2dRB6.QNRU6UaYYze2nyag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maBNc3zJRD.hNTnpTiZHMQ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ns5UrEb1Iz7ULVDwhAh7GA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VXflQhOrJhwt5EGeQYbu_A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ONbBU9qnswRd.V6d.2NUA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cD_u1NL8nmYU4AshPvEEJg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SJr9Y45PX3Yvfsm7Xmit6g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JYreGsslTG7nuEvmL7OE2Q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ZEuRI_E.Dtqqj0ISNDZGWw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5Q3DFH52amQuqrnU8hjVMQ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n_U3MyzsPJV7GoCcp_ZFoQ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mwL9GH_VFIVXM.nt6lGN8w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v3Z847XTLLk7rOQBJSxMWw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ULERID" val="SourceBox1"/>
  <p:tag name="CHARTLIBVERSION" val="NO VALUE"/>
  <p:tag name="DDVERSION" val="2.0"/>
  <p:tag name="FONTCOLOR" val="NO VALUE"/>
  <p:tag name="LINECOLOR" val="NO VALUE"/>
  <p:tag name="TYPE" val="Source Box"/>
  <p:tag name="DEVICE" val="Canon Colorpass 1000"/>
  <p:tag name="FILLFORECOLOR" val="Transparent"/>
  <p:tag name="SUBOBJECTID" val="SourceBox"/>
  <p:tag name="OBJECTID" val="XLChart"/>
  <p:tag name="SOURCE" val="rulers.ppt!SourceBox1"/>
  <p:tag name="LEFT" val="226.8"/>
  <p:tag name="TOP" val="331.2"/>
  <p:tag name="HEIGHT" val="10.8"/>
  <p:tag name="WIDTH" val="244.8"/>
  <p:tag name="PLACEHOLDERSIZE" val="3"/>
  <p:tag name="ANCHORPOINT" val="2"/>
  <p:tag name="CHARTTYPE" val="Pie Chart"/>
  <p:tag name="CHARTNAME" val="XLChart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U6C34Zik06TJWFX.sDVY4w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BfJMolNiB6xO_ycrFS2SFg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XoXwKFbOitAW2IFXDY1xvw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Yecs.8XmJQO6tLICiQGdBQ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CZZDVEmrgBXQq4i3yQcOOQ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6yTmRSyDdokdYzIqWuBi.Q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DCnHM7EacsjbvHs.WLBuAA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gPK88KWkvXrKRQL3O70UWA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34BRg7gCcvzkWC0Fu1RkOA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3HPuuV0SH_gtdU7CBWz1Iw"/>
</p:tagLst>
</file>

<file path=ppt/tags/tag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6cyYdKvelV.TNi5w6y.2NA"/>
</p:tagLst>
</file>

<file path=ppt/tags/tag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BrNCykgA7G3gDEkGp9LxCQ"/>
</p:tagLst>
</file>

<file path=ppt/tags/tag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IWNGfWxbJUZ.gdjapCnGgA"/>
</p:tagLst>
</file>

<file path=ppt/tags/tag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n_U3MyzsPJV7GoCcp_ZFoQ"/>
</p:tagLst>
</file>

<file path=ppt/tags/tag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MUrNhVqjlwBEagHVnCBz_g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Xpg410j9pjfRzdoLCCHJDQ"/>
</p:tagLst>
</file>

<file path=ppt/tags/tag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299ylTu8FB11VV2.cHcNeA"/>
</p:tagLst>
</file>

<file path=ppt/tags/tag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C9FBMePeat3o5oTSWFPLyw"/>
</p:tagLst>
</file>

<file path=ppt/tags/tag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bpgm6eRu2mZ9oChss_EOZw"/>
</p:tagLst>
</file>

<file path=ppt/tags/tag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Wnz70uEDh4jaDOt12MZ4uQ"/>
</p:tagLst>
</file>

<file path=ppt/tags/tag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se12O3cTa4AgQy5cu6SC2w"/>
</p:tagLst>
</file>

<file path=ppt/tags/tag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ufsJ2tnejaq9ZNO6g9DZLQ"/>
</p:tagLst>
</file>

<file path=ppt/tags/tag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BIQgykKtecka5bRGRsEr5Q"/>
</p:tagLst>
</file>

<file path=ppt/tags/tag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mRP0KYXV7RGdqFgLYZ92vg"/>
</p:tagLst>
</file>

<file path=ppt/tags/tag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zaq5pZOK1JDi7_kRW8CfwQ"/>
</p:tagLst>
</file>

<file path=ppt/tags/tag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cxvtyv5L8Q_bVHCN9.Lhdg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55206</TotalTime>
  <Words>2283</Words>
  <Application>Microsoft Office PowerPoint</Application>
  <PresentationFormat>Niestandardowy</PresentationFormat>
  <Paragraphs>908</Paragraphs>
  <Slides>18</Slides>
  <Notes>8</Notes>
  <HiddenSlides>0</HiddenSlides>
  <MMClips>0</MMClips>
  <ScaleCrop>false</ScaleCrop>
  <HeadingPairs>
    <vt:vector size="8" baseType="variant">
      <vt:variant>
        <vt:lpstr>Używane czcionki</vt:lpstr>
      </vt:variant>
      <vt:variant>
        <vt:i4>15</vt:i4>
      </vt:variant>
      <vt:variant>
        <vt:lpstr>Motyw</vt:lpstr>
      </vt:variant>
      <vt:variant>
        <vt:i4>1</vt:i4>
      </vt:variant>
      <vt:variant>
        <vt:lpstr>Osadzone serwery OLE</vt:lpstr>
      </vt:variant>
      <vt:variant>
        <vt:i4>1</vt:i4>
      </vt:variant>
      <vt:variant>
        <vt:lpstr>Tytuły slajdów</vt:lpstr>
      </vt:variant>
      <vt:variant>
        <vt:i4>18</vt:i4>
      </vt:variant>
    </vt:vector>
  </HeadingPairs>
  <TitlesOfParts>
    <vt:vector size="35" baseType="lpstr">
      <vt:lpstr>Yu Gothic Light</vt:lpstr>
      <vt:lpstr>Arial</vt:lpstr>
      <vt:lpstr>Arial Black</vt:lpstr>
      <vt:lpstr>Calibri</vt:lpstr>
      <vt:lpstr>Courier New</vt:lpstr>
      <vt:lpstr>Helvetica Light</vt:lpstr>
      <vt:lpstr>Myriad pro</vt:lpstr>
      <vt:lpstr>Myriad pro</vt:lpstr>
      <vt:lpstr>Myriad Pro Light</vt:lpstr>
      <vt:lpstr>SC STKaiti</vt:lpstr>
      <vt:lpstr>Segoe UI</vt:lpstr>
      <vt:lpstr>Times New Roman</vt:lpstr>
      <vt:lpstr>Trebuchet MS</vt:lpstr>
      <vt:lpstr>Verdana</vt:lpstr>
      <vt:lpstr>Wingdings</vt:lpstr>
      <vt:lpstr>Office Theme</vt:lpstr>
      <vt:lpstr>think-cell Slide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Prezentacja programu PowerPoint</dc:title>
  <dc:creator>Agnieszka.Korolczuk@pkpcargo.com</dc:creator>
  <cp:lastModifiedBy>Olejniczak Magdalena</cp:lastModifiedBy>
  <cp:revision>1501</cp:revision>
  <cp:lastPrinted>2022-03-24T11:57:49Z</cp:lastPrinted>
  <dcterms:created xsi:type="dcterms:W3CDTF">2018-12-17T21:16:29Z</dcterms:created>
  <dcterms:modified xsi:type="dcterms:W3CDTF">2022-04-01T07:22:08Z</dcterms:modified>
  <cp:contentStatus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2018-12-17T00:00:00Z</vt:filetime>
  </property>
  <property fmtid="{D5CDD505-2E9C-101B-9397-08002B2CF9AE}" pid="3" name="Creator">
    <vt:lpwstr>Adobe InDesign CC 2017 (Macintosh)</vt:lpwstr>
  </property>
  <property fmtid="{D5CDD505-2E9C-101B-9397-08002B2CF9AE}" pid="4" name="LastSaved">
    <vt:filetime>2018-12-17T00:00:00Z</vt:filetime>
  </property>
</Properties>
</file>